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7"/>
  </p:notesMasterIdLst>
  <p:sldIdLst>
    <p:sldId id="272" r:id="rId2"/>
    <p:sldId id="256" r:id="rId3"/>
    <p:sldId id="277" r:id="rId4"/>
    <p:sldId id="278" r:id="rId5"/>
    <p:sldId id="285" r:id="rId6"/>
    <p:sldId id="276" r:id="rId7"/>
    <p:sldId id="279" r:id="rId8"/>
    <p:sldId id="280" r:id="rId9"/>
    <p:sldId id="281" r:id="rId10"/>
    <p:sldId id="283" r:id="rId11"/>
    <p:sldId id="286" r:id="rId12"/>
    <p:sldId id="284" r:id="rId13"/>
    <p:sldId id="287" r:id="rId14"/>
    <p:sldId id="273" r:id="rId15"/>
    <p:sldId id="274"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9" d="100"/>
          <a:sy n="99" d="100"/>
        </p:scale>
        <p:origin x="994"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74543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765400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003128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851446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610609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818432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66358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01446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16563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00662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63198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715207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429033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28904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commonapp.org/apply/transfer-students"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224852"/>
            <a:ext cx="8520600" cy="929391"/>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2800" dirty="0"/>
              <a:t>Institute for New Professionals</a:t>
            </a:r>
            <a:br>
              <a:rPr lang="en-US" sz="2800" dirty="0"/>
            </a:br>
            <a:r>
              <a:rPr lang="en-US" sz="2800" dirty="0"/>
              <a:t>		</a:t>
            </a:r>
            <a:r>
              <a:rPr lang="en-US" sz="2400" dirty="0"/>
              <a:t>Supporting Transfer Students</a:t>
            </a:r>
            <a:endParaRPr sz="2400" dirty="0"/>
          </a:p>
        </p:txBody>
      </p:sp>
      <p:sp>
        <p:nvSpPr>
          <p:cNvPr id="55" name="Google Shape;55;p13"/>
          <p:cNvSpPr txBox="1">
            <a:spLocks noGrp="1"/>
          </p:cNvSpPr>
          <p:nvPr>
            <p:ph type="subTitle" idx="1"/>
          </p:nvPr>
        </p:nvSpPr>
        <p:spPr>
          <a:xfrm>
            <a:off x="311700" y="1716375"/>
            <a:ext cx="8520600" cy="1947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a:latin typeface="Calibri" panose="020F0502020204030204" pitchFamily="34" charset="0"/>
                <a:cs typeface="Calibri" panose="020F0502020204030204" pitchFamily="34" charset="0"/>
              </a:rPr>
              <a:t>March 12, 2021</a:t>
            </a:r>
          </a:p>
          <a:p>
            <a:pPr marL="0" lvl="0" indent="0" algn="ctr" rtl="0">
              <a:spcBef>
                <a:spcPts val="0"/>
              </a:spcBef>
              <a:spcAft>
                <a:spcPts val="0"/>
              </a:spcAft>
              <a:buNone/>
            </a:pPr>
            <a:endParaRPr lang="en" dirty="0">
              <a:latin typeface="Calibri" panose="020F0502020204030204" pitchFamily="34" charset="0"/>
              <a:cs typeface="Calibri" panose="020F0502020204030204" pitchFamily="34" charset="0"/>
            </a:endParaRPr>
          </a:p>
          <a:p>
            <a:pPr marL="0" lvl="0" indent="0" algn="ctr" rtl="0">
              <a:lnSpc>
                <a:spcPct val="90000"/>
              </a:lnSpc>
              <a:spcBef>
                <a:spcPts val="1000"/>
              </a:spcBef>
              <a:spcAft>
                <a:spcPts val="0"/>
              </a:spcAft>
              <a:buClr>
                <a:schemeClr val="dk1"/>
              </a:buClr>
              <a:buSzPct val="100000"/>
              <a:buNone/>
            </a:pPr>
            <a:r>
              <a:rPr lang="en-US" sz="1600" b="1" dirty="0">
                <a:latin typeface="Calibri" panose="020F0502020204030204" pitchFamily="34" charset="0"/>
                <a:cs typeface="Calibri" panose="020F0502020204030204" pitchFamily="34" charset="0"/>
              </a:rPr>
              <a:t>Bart Grachan</a:t>
            </a:r>
            <a:r>
              <a:rPr lang="en-US" sz="1600" dirty="0">
                <a:latin typeface="Calibri" panose="020F0502020204030204" pitchFamily="34" charset="0"/>
                <a:cs typeface="Calibri" panose="020F0502020204030204" pitchFamily="34" charset="0"/>
              </a:rPr>
              <a:t>, Associate Dean for Enrollment Management, LaGuardia Community College</a:t>
            </a:r>
          </a:p>
          <a:p>
            <a:pPr marL="0" lvl="0" indent="0" algn="ctr" rtl="0">
              <a:lnSpc>
                <a:spcPct val="90000"/>
              </a:lnSpc>
              <a:spcBef>
                <a:spcPts val="1000"/>
              </a:spcBef>
              <a:spcAft>
                <a:spcPts val="0"/>
              </a:spcAft>
              <a:buClr>
                <a:schemeClr val="dk1"/>
              </a:buClr>
              <a:buSzPct val="100000"/>
              <a:buNone/>
            </a:pPr>
            <a:r>
              <a:rPr lang="en-US" sz="1600" b="1" dirty="0">
                <a:latin typeface="Calibri" panose="020F0502020204030204" pitchFamily="34" charset="0"/>
                <a:cs typeface="Calibri" panose="020F0502020204030204" pitchFamily="34" charset="0"/>
              </a:rPr>
              <a:t>Heidi Green</a:t>
            </a:r>
            <a:r>
              <a:rPr lang="en-US" sz="1600" dirty="0">
                <a:latin typeface="Calibri" panose="020F0502020204030204" pitchFamily="34" charset="0"/>
                <a:cs typeface="Calibri" panose="020F0502020204030204" pitchFamily="34" charset="0"/>
              </a:rPr>
              <a:t>, Director of Counseling Services, Fayetteville-Manlius High School</a:t>
            </a:r>
          </a:p>
          <a:p>
            <a:pPr marL="0" lvl="0" indent="0" algn="ctr" rtl="0">
              <a:lnSpc>
                <a:spcPct val="90000"/>
              </a:lnSpc>
              <a:spcBef>
                <a:spcPts val="1000"/>
              </a:spcBef>
              <a:spcAft>
                <a:spcPts val="0"/>
              </a:spcAft>
              <a:buClr>
                <a:schemeClr val="dk1"/>
              </a:buClr>
              <a:buSzPct val="100000"/>
              <a:buNone/>
            </a:pPr>
            <a:r>
              <a:rPr lang="en-US" sz="1600" b="1" dirty="0">
                <a:latin typeface="Calibri" panose="020F0502020204030204" pitchFamily="34" charset="0"/>
                <a:cs typeface="Calibri" panose="020F0502020204030204" pitchFamily="34" charset="0"/>
              </a:rPr>
              <a:t>Kurt Thiede</a:t>
            </a:r>
            <a:r>
              <a:rPr lang="en-US" sz="1600" dirty="0">
                <a:latin typeface="Calibri" panose="020F0502020204030204" pitchFamily="34" charset="0"/>
                <a:cs typeface="Calibri" panose="020F0502020204030204" pitchFamily="34" charset="0"/>
              </a:rPr>
              <a:t>, Manager, NYSACAC Student Success Project</a:t>
            </a:r>
          </a:p>
          <a:p>
            <a:pPr marL="0" lvl="0" indent="0" algn="ctr" rtl="0">
              <a:spcBef>
                <a:spcPts val="0"/>
              </a:spcBef>
              <a:spcAft>
                <a:spcPts val="0"/>
              </a:spcAft>
              <a:buNone/>
            </a:pPr>
            <a:endParaRPr dirty="0">
              <a:latin typeface="Calibri" panose="020F0502020204030204" pitchFamily="34" charset="0"/>
              <a:cs typeface="Calibri" panose="020F0502020204030204" pitchFamily="34" charset="0"/>
            </a:endParaRPr>
          </a:p>
        </p:txBody>
      </p:sp>
      <p:pic>
        <p:nvPicPr>
          <p:cNvPr id="56" name="Google Shape;56;p13"/>
          <p:cNvPicPr preferRelativeResize="0"/>
          <p:nvPr/>
        </p:nvPicPr>
        <p:blipFill>
          <a:blip r:embed="rId3">
            <a:alphaModFix/>
          </a:blip>
          <a:stretch>
            <a:fillRect/>
          </a:stretch>
        </p:blipFill>
        <p:spPr>
          <a:xfrm>
            <a:off x="6822525" y="3663675"/>
            <a:ext cx="2009775" cy="1028700"/>
          </a:xfrm>
          <a:prstGeom prst="rect">
            <a:avLst/>
          </a:prstGeom>
          <a:noFill/>
          <a:ln>
            <a:noFill/>
          </a:ln>
        </p:spPr>
      </p:pic>
    </p:spTree>
    <p:extLst>
      <p:ext uri="{BB962C8B-B14F-4D97-AF65-F5344CB8AC3E}">
        <p14:creationId xmlns:p14="http://schemas.microsoft.com/office/powerpoint/2010/main" val="3927822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224852"/>
            <a:ext cx="8520600" cy="929391"/>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2800" dirty="0"/>
              <a:t>Institute for New Professionals</a:t>
            </a:r>
            <a:br>
              <a:rPr lang="en-US" sz="2800" dirty="0"/>
            </a:br>
            <a:r>
              <a:rPr lang="en-US" sz="2800" dirty="0"/>
              <a:t>		</a:t>
            </a:r>
            <a:r>
              <a:rPr lang="en-US" sz="2400" dirty="0"/>
              <a:t>Supporting Transfer Students</a:t>
            </a:r>
            <a:endParaRPr sz="2400" dirty="0"/>
          </a:p>
        </p:txBody>
      </p:sp>
      <p:sp>
        <p:nvSpPr>
          <p:cNvPr id="55" name="Google Shape;55;p13"/>
          <p:cNvSpPr txBox="1">
            <a:spLocks noGrp="1"/>
          </p:cNvSpPr>
          <p:nvPr>
            <p:ph type="subTitle" idx="1"/>
          </p:nvPr>
        </p:nvSpPr>
        <p:spPr>
          <a:xfrm>
            <a:off x="311700" y="1266669"/>
            <a:ext cx="8520600" cy="324537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1800" b="1" dirty="0">
                <a:latin typeface="Calibri" panose="020F0502020204030204" pitchFamily="34" charset="0"/>
                <a:cs typeface="Calibri" panose="020F0502020204030204" pitchFamily="34" charset="0"/>
              </a:rPr>
              <a:t>Talking With You</a:t>
            </a:r>
          </a:p>
          <a:p>
            <a:pPr marL="0" lvl="0" indent="0" algn="ctr" rtl="0">
              <a:spcBef>
                <a:spcPts val="0"/>
              </a:spcBef>
              <a:spcAft>
                <a:spcPts val="0"/>
              </a:spcAft>
              <a:buNone/>
            </a:pPr>
            <a:endParaRPr lang="en-US" sz="1800" b="1" dirty="0">
              <a:latin typeface="Calibri" panose="020F0502020204030204" pitchFamily="34" charset="0"/>
              <a:cs typeface="Calibri" panose="020F0502020204030204" pitchFamily="34" charset="0"/>
            </a:endParaRPr>
          </a:p>
          <a:p>
            <a:pPr marL="0" indent="0" algn="l"/>
            <a:r>
              <a:rPr lang="en-US" sz="1800" b="1" dirty="0">
                <a:latin typeface="Calibri" panose="020F0502020204030204" pitchFamily="34" charset="0"/>
                <a:cs typeface="Calibri" panose="020F0502020204030204" pitchFamily="34" charset="0"/>
              </a:rPr>
              <a:t>For colleges:</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For 4-year colleges, how do community college transfers fit into your enrollment plan?</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What is the faculty’s role in the transfer process?</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For 4-year colleges, what information about the transfer process do you share with students during high school visits and on-campus presentation? </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Who in your office is responsible for potential transfer students?</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For 4-year colleges, how do you work with transfer orientation </a:t>
            </a:r>
          </a:p>
          <a:p>
            <a:pPr marL="0" lvl="0" indent="0" algn="l" rtl="0">
              <a:spcBef>
                <a:spcPts val="0"/>
              </a:spcBef>
              <a:spcAft>
                <a:spcPts val="0"/>
              </a:spcAft>
            </a:pPr>
            <a:r>
              <a:rPr lang="en-US" sz="1800" dirty="0">
                <a:latin typeface="Calibri" panose="020F0502020204030204" pitchFamily="34" charset="0"/>
                <a:cs typeface="Calibri" panose="020F0502020204030204" pitchFamily="34" charset="0"/>
              </a:rPr>
              <a:t>staff?</a:t>
            </a:r>
          </a:p>
          <a:p>
            <a:pPr marL="285750" lvl="0" indent="-285750" algn="l" rtl="0">
              <a:spcBef>
                <a:spcPts val="0"/>
              </a:spcBef>
              <a:spcAft>
                <a:spcPts val="0"/>
              </a:spcAft>
              <a:buFont typeface="Arial" panose="020B0604020202020204" pitchFamily="34" charset="0"/>
              <a:buChar char="•"/>
            </a:pPr>
            <a:endParaRPr lang="en-US" sz="1800" dirty="0">
              <a:latin typeface="Calibri" panose="020F0502020204030204" pitchFamily="34" charset="0"/>
              <a:cs typeface="Calibri" panose="020F0502020204030204" pitchFamily="34" charset="0"/>
            </a:endParaRPr>
          </a:p>
          <a:p>
            <a:pPr marL="0" lvl="0" indent="0" algn="l" rtl="0">
              <a:spcBef>
                <a:spcPts val="0"/>
              </a:spcBef>
              <a:spcAft>
                <a:spcPts val="0"/>
              </a:spcAft>
            </a:pPr>
            <a:r>
              <a:rPr lang="en-US" sz="1800" dirty="0">
                <a:latin typeface="Calibri" panose="020F0502020204030204" pitchFamily="34" charset="0"/>
                <a:cs typeface="Calibri" panose="020F0502020204030204" pitchFamily="34" charset="0"/>
              </a:rPr>
              <a:t> </a:t>
            </a:r>
            <a:endParaRPr sz="1800" dirty="0">
              <a:latin typeface="Calibri" panose="020F0502020204030204" pitchFamily="34" charset="0"/>
              <a:cs typeface="Calibri" panose="020F0502020204030204" pitchFamily="34" charset="0"/>
            </a:endParaRPr>
          </a:p>
        </p:txBody>
      </p:sp>
      <p:pic>
        <p:nvPicPr>
          <p:cNvPr id="56" name="Google Shape;56;p13"/>
          <p:cNvPicPr preferRelativeResize="0"/>
          <p:nvPr/>
        </p:nvPicPr>
        <p:blipFill>
          <a:blip r:embed="rId3">
            <a:alphaModFix/>
          </a:blip>
          <a:stretch>
            <a:fillRect/>
          </a:stretch>
        </p:blipFill>
        <p:spPr>
          <a:xfrm>
            <a:off x="6822525" y="3663675"/>
            <a:ext cx="2009775" cy="1028700"/>
          </a:xfrm>
          <a:prstGeom prst="rect">
            <a:avLst/>
          </a:prstGeom>
          <a:noFill/>
          <a:ln>
            <a:noFill/>
          </a:ln>
        </p:spPr>
      </p:pic>
    </p:spTree>
    <p:extLst>
      <p:ext uri="{BB962C8B-B14F-4D97-AF65-F5344CB8AC3E}">
        <p14:creationId xmlns:p14="http://schemas.microsoft.com/office/powerpoint/2010/main" val="2392197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224852"/>
            <a:ext cx="8520600" cy="929391"/>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2800" dirty="0"/>
              <a:t>Institute for New Professionals</a:t>
            </a:r>
            <a:br>
              <a:rPr lang="en-US" sz="2800" dirty="0"/>
            </a:br>
            <a:r>
              <a:rPr lang="en-US" sz="2800" dirty="0"/>
              <a:t>		</a:t>
            </a:r>
            <a:r>
              <a:rPr lang="en-US" sz="2400" dirty="0"/>
              <a:t>Supporting Transfer Students</a:t>
            </a:r>
            <a:endParaRPr sz="2400" dirty="0"/>
          </a:p>
        </p:txBody>
      </p:sp>
      <p:sp>
        <p:nvSpPr>
          <p:cNvPr id="55" name="Google Shape;55;p13"/>
          <p:cNvSpPr txBox="1">
            <a:spLocks noGrp="1"/>
          </p:cNvSpPr>
          <p:nvPr>
            <p:ph type="subTitle" idx="1"/>
          </p:nvPr>
        </p:nvSpPr>
        <p:spPr>
          <a:xfrm>
            <a:off x="311700" y="1266669"/>
            <a:ext cx="8520600" cy="324537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1800" b="1" dirty="0">
                <a:latin typeface="Calibri" panose="020F0502020204030204" pitchFamily="34" charset="0"/>
                <a:cs typeface="Calibri" panose="020F0502020204030204" pitchFamily="34" charset="0"/>
              </a:rPr>
              <a:t>Talking With You</a:t>
            </a:r>
          </a:p>
          <a:p>
            <a:pPr marL="0" lvl="0" indent="0" algn="ctr" rtl="0">
              <a:spcBef>
                <a:spcPts val="0"/>
              </a:spcBef>
              <a:spcAft>
                <a:spcPts val="0"/>
              </a:spcAft>
              <a:buNone/>
            </a:pPr>
            <a:endParaRPr lang="en-US" sz="1800" b="1" dirty="0">
              <a:latin typeface="Calibri" panose="020F0502020204030204" pitchFamily="34" charset="0"/>
              <a:cs typeface="Calibri" panose="020F0502020204030204" pitchFamily="34" charset="0"/>
            </a:endParaRPr>
          </a:p>
          <a:p>
            <a:pPr marL="0" lvl="0" indent="0" algn="l" rtl="0">
              <a:spcBef>
                <a:spcPts val="0"/>
              </a:spcBef>
              <a:spcAft>
                <a:spcPts val="0"/>
              </a:spcAft>
              <a:buNone/>
            </a:pPr>
            <a:r>
              <a:rPr lang="en-US" sz="1800" b="1" dirty="0">
                <a:latin typeface="Calibri" panose="020F0502020204030204" pitchFamily="34" charset="0"/>
                <a:cs typeface="Calibri" panose="020F0502020204030204" pitchFamily="34" charset="0"/>
              </a:rPr>
              <a:t>For high schools and college access programs:</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How many of your students consider transfer as part of their higher ed journey?</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What information about transfer opportunities would be useful to your work with students?</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Along with community college representatives who discuss transfer-out options, have any 4-year college representatives ever spoken about their transfer-in process?  </a:t>
            </a:r>
            <a:r>
              <a:rPr lang="en-US" sz="1800">
                <a:latin typeface="Calibri" panose="020F0502020204030204" pitchFamily="34" charset="0"/>
                <a:cs typeface="Calibri" panose="020F0502020204030204" pitchFamily="34" charset="0"/>
              </a:rPr>
              <a:t>Would you find this helpful?</a:t>
            </a:r>
          </a:p>
          <a:p>
            <a:pPr marL="0" lvl="0" indent="0" algn="l" rtl="0">
              <a:spcBef>
                <a:spcPts val="0"/>
              </a:spcBef>
              <a:spcAft>
                <a:spcPts val="0"/>
              </a:spcAft>
            </a:pPr>
            <a:endParaRPr lang="en-US" sz="1800" dirty="0">
              <a:latin typeface="Calibri" panose="020F0502020204030204" pitchFamily="34" charset="0"/>
              <a:cs typeface="Calibri" panose="020F0502020204030204" pitchFamily="34" charset="0"/>
            </a:endParaRPr>
          </a:p>
          <a:p>
            <a:pPr marL="0" lvl="0" indent="0" algn="l" rtl="0">
              <a:spcBef>
                <a:spcPts val="0"/>
              </a:spcBef>
              <a:spcAft>
                <a:spcPts val="0"/>
              </a:spcAft>
            </a:pPr>
            <a:r>
              <a:rPr lang="en-US" sz="1800" dirty="0">
                <a:latin typeface="Calibri" panose="020F0502020204030204" pitchFamily="34" charset="0"/>
                <a:cs typeface="Calibri" panose="020F0502020204030204" pitchFamily="34" charset="0"/>
              </a:rPr>
              <a:t> </a:t>
            </a:r>
            <a:endParaRPr sz="1800" dirty="0">
              <a:latin typeface="Calibri" panose="020F0502020204030204" pitchFamily="34" charset="0"/>
              <a:cs typeface="Calibri" panose="020F0502020204030204" pitchFamily="34" charset="0"/>
            </a:endParaRPr>
          </a:p>
        </p:txBody>
      </p:sp>
      <p:pic>
        <p:nvPicPr>
          <p:cNvPr id="56" name="Google Shape;56;p13"/>
          <p:cNvPicPr preferRelativeResize="0"/>
          <p:nvPr/>
        </p:nvPicPr>
        <p:blipFill>
          <a:blip r:embed="rId3">
            <a:alphaModFix/>
          </a:blip>
          <a:stretch>
            <a:fillRect/>
          </a:stretch>
        </p:blipFill>
        <p:spPr>
          <a:xfrm>
            <a:off x="6822525" y="3663675"/>
            <a:ext cx="2009775" cy="1028700"/>
          </a:xfrm>
          <a:prstGeom prst="rect">
            <a:avLst/>
          </a:prstGeom>
          <a:noFill/>
          <a:ln>
            <a:noFill/>
          </a:ln>
        </p:spPr>
      </p:pic>
    </p:spTree>
    <p:extLst>
      <p:ext uri="{BB962C8B-B14F-4D97-AF65-F5344CB8AC3E}">
        <p14:creationId xmlns:p14="http://schemas.microsoft.com/office/powerpoint/2010/main" val="210063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224852"/>
            <a:ext cx="8520600" cy="929391"/>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2800" dirty="0"/>
              <a:t>Institute for New Professionals</a:t>
            </a:r>
            <a:br>
              <a:rPr lang="en-US" sz="2800" dirty="0"/>
            </a:br>
            <a:r>
              <a:rPr lang="en-US" sz="2800" dirty="0"/>
              <a:t>		</a:t>
            </a:r>
            <a:r>
              <a:rPr lang="en-US" sz="2400" dirty="0"/>
              <a:t>Supporting Transfer Students</a:t>
            </a:r>
            <a:endParaRPr sz="2400" dirty="0"/>
          </a:p>
        </p:txBody>
      </p:sp>
      <p:sp>
        <p:nvSpPr>
          <p:cNvPr id="55" name="Google Shape;55;p13"/>
          <p:cNvSpPr txBox="1">
            <a:spLocks noGrp="1"/>
          </p:cNvSpPr>
          <p:nvPr>
            <p:ph type="subTitle" idx="1"/>
          </p:nvPr>
        </p:nvSpPr>
        <p:spPr>
          <a:xfrm>
            <a:off x="311700" y="1266669"/>
            <a:ext cx="8520600" cy="324537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1800" b="1" dirty="0">
                <a:latin typeface="Calibri" panose="020F0502020204030204" pitchFamily="34" charset="0"/>
                <a:cs typeface="Calibri" panose="020F0502020204030204" pitchFamily="34" charset="0"/>
              </a:rPr>
              <a:t>Talking With You</a:t>
            </a:r>
          </a:p>
          <a:p>
            <a:pPr marL="0" lvl="0" indent="0" algn="ctr" rtl="0">
              <a:spcBef>
                <a:spcPts val="0"/>
              </a:spcBef>
              <a:spcAft>
                <a:spcPts val="0"/>
              </a:spcAft>
              <a:buNone/>
            </a:pPr>
            <a:endParaRPr lang="en-US" sz="900" b="1" dirty="0">
              <a:latin typeface="Calibri" panose="020F0502020204030204" pitchFamily="34" charset="0"/>
              <a:cs typeface="Calibri" panose="020F0502020204030204" pitchFamily="34" charset="0"/>
            </a:endParaRPr>
          </a:p>
          <a:p>
            <a:pPr marL="0" lvl="0" indent="0" algn="l" rtl="0">
              <a:spcBef>
                <a:spcPts val="0"/>
              </a:spcBef>
              <a:spcAft>
                <a:spcPts val="0"/>
              </a:spcAft>
            </a:pPr>
            <a:r>
              <a:rPr lang="en-US" sz="1800" b="1" dirty="0">
                <a:latin typeface="Calibri" panose="020F0502020204030204" pitchFamily="34" charset="0"/>
                <a:cs typeface="Calibri" panose="020F0502020204030204" pitchFamily="34" charset="0"/>
              </a:rPr>
              <a:t>Questions submitted:</a:t>
            </a:r>
          </a:p>
          <a:p>
            <a:pPr marL="0" lvl="0" indent="0" algn="l" rtl="0">
              <a:spcBef>
                <a:spcPts val="0"/>
              </a:spcBef>
              <a:spcAft>
                <a:spcPts val="0"/>
              </a:spcAft>
            </a:pPr>
            <a:endParaRPr lang="en-US" sz="900" b="1" dirty="0">
              <a:latin typeface="Calibri" panose="020F0502020204030204" pitchFamily="34" charset="0"/>
              <a:cs typeface="Calibri" panose="020F0502020204030204" pitchFamily="34" charset="0"/>
            </a:endParaRPr>
          </a:p>
          <a:p>
            <a:pPr marL="0" lvl="0" indent="0" algn="l" rtl="0">
              <a:spcBef>
                <a:spcPts val="0"/>
              </a:spcBef>
              <a:spcAft>
                <a:spcPts val="0"/>
              </a:spcAft>
            </a:pPr>
            <a:r>
              <a:rPr lang="en-US" sz="1400" b="1" dirty="0">
                <a:latin typeface="Calibri" panose="020F0502020204030204" pitchFamily="34" charset="0"/>
                <a:ea typeface="Calibri" panose="020F0502020204030204" pitchFamily="34" charset="0"/>
                <a:cs typeface="Calibri" panose="020F0502020204030204" pitchFamily="34" charset="0"/>
              </a:rPr>
              <a:t>The Common App: </a:t>
            </a:r>
            <a:r>
              <a:rPr lang="en-US" sz="1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For transfer applications it seems that all of the pieces are separate on the same platform. </a:t>
            </a:r>
            <a:r>
              <a:rPr lang="en-US" sz="1600" dirty="0" err="1">
                <a:solidFill>
                  <a:srgbClr val="222222"/>
                </a:solidFill>
                <a:effectLst/>
                <a:latin typeface="Calibri" panose="020F0502020204030204" pitchFamily="34" charset="0"/>
                <a:ea typeface="Calibri" panose="020F0502020204030204" pitchFamily="34" charset="0"/>
                <a:cs typeface="Calibri" panose="020F0502020204030204" pitchFamily="34" charset="0"/>
              </a:rPr>
              <a:t>ie</a:t>
            </a:r>
            <a:r>
              <a:rPr lang="en-US" sz="1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 There is not one personal statement essay. Do all the professor recs need to be uploaded separately? </a:t>
            </a:r>
          </a:p>
          <a:p>
            <a:pPr marL="0" lvl="0" indent="0" algn="l" rtl="0">
              <a:spcBef>
                <a:spcPts val="0"/>
              </a:spcBef>
              <a:spcAft>
                <a:spcPts val="0"/>
              </a:spcAft>
            </a:pPr>
            <a:endParaRPr lang="en-US" sz="1600"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pPr marL="0" lvl="0" indent="0" algn="l" rtl="0">
              <a:spcBef>
                <a:spcPts val="0"/>
              </a:spcBef>
              <a:spcAft>
                <a:spcPts val="0"/>
              </a:spcAft>
            </a:pPr>
            <a:r>
              <a:rPr lang="en-US" sz="1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And why do schools accept common for seniors and coalition for transfer students? What is the reasoning?</a:t>
            </a:r>
            <a:r>
              <a:rPr lang="en-US" sz="1400" dirty="0">
                <a:solidFill>
                  <a:srgbClr val="222222"/>
                </a:solidFill>
                <a:effectLst/>
                <a:latin typeface="Arial" panose="020B0604020202020204" pitchFamily="34" charset="0"/>
                <a:ea typeface="Calibri" panose="020F0502020204030204" pitchFamily="34" charset="0"/>
              </a:rPr>
              <a:t> </a:t>
            </a:r>
            <a:endParaRPr lang="en-US" sz="1400" b="1" dirty="0">
              <a:latin typeface="Calibri" panose="020F0502020204030204" pitchFamily="34" charset="0"/>
              <a:cs typeface="Calibri" panose="020F0502020204030204" pitchFamily="34" charset="0"/>
            </a:endParaRPr>
          </a:p>
          <a:p>
            <a:pPr marL="0" lvl="0" indent="0" algn="l" rtl="0">
              <a:spcBef>
                <a:spcPts val="0"/>
              </a:spcBef>
              <a:spcAft>
                <a:spcPts val="0"/>
              </a:spcAft>
            </a:pPr>
            <a:endParaRPr lang="en-US" sz="800" b="1" dirty="0">
              <a:latin typeface="Calibri" panose="020F0502020204030204" pitchFamily="34" charset="0"/>
              <a:cs typeface="Calibri" panose="020F0502020204030204" pitchFamily="34" charset="0"/>
            </a:endParaRPr>
          </a:p>
          <a:p>
            <a:pPr marL="0" lvl="0" indent="0" algn="l" rtl="0">
              <a:spcBef>
                <a:spcPts val="0"/>
              </a:spcBef>
              <a:spcAft>
                <a:spcPts val="0"/>
              </a:spcAft>
            </a:pPr>
            <a:r>
              <a:rPr lang="en-US" sz="1800" b="1" dirty="0">
                <a:latin typeface="Calibri" panose="020F0502020204030204" pitchFamily="34" charset="0"/>
                <a:cs typeface="Calibri" panose="020F0502020204030204" pitchFamily="34" charset="0"/>
                <a:hlinkClick r:id="rId3"/>
              </a:rPr>
              <a:t>https://www.commonapp.org/apply/transfer-students</a:t>
            </a:r>
            <a:r>
              <a:rPr lang="en-US" sz="1800" b="1" dirty="0">
                <a:latin typeface="Calibri" panose="020F0502020204030204" pitchFamily="34" charset="0"/>
                <a:cs typeface="Calibri" panose="020F0502020204030204" pitchFamily="34" charset="0"/>
              </a:rPr>
              <a:t> </a:t>
            </a:r>
          </a:p>
          <a:p>
            <a:pPr marL="0" lvl="0" indent="0" algn="l" rtl="0">
              <a:spcBef>
                <a:spcPts val="0"/>
              </a:spcBef>
              <a:spcAft>
                <a:spcPts val="0"/>
              </a:spcAft>
            </a:pPr>
            <a:r>
              <a:rPr lang="en-US" sz="1800" dirty="0">
                <a:latin typeface="Calibri" panose="020F0502020204030204" pitchFamily="34" charset="0"/>
                <a:cs typeface="Calibri" panose="020F0502020204030204" pitchFamily="34" charset="0"/>
              </a:rPr>
              <a:t> </a:t>
            </a:r>
            <a:endParaRPr sz="1800" dirty="0">
              <a:latin typeface="Calibri" panose="020F0502020204030204" pitchFamily="34" charset="0"/>
              <a:cs typeface="Calibri" panose="020F0502020204030204" pitchFamily="34" charset="0"/>
            </a:endParaRPr>
          </a:p>
        </p:txBody>
      </p:sp>
      <p:pic>
        <p:nvPicPr>
          <p:cNvPr id="56" name="Google Shape;56;p13"/>
          <p:cNvPicPr preferRelativeResize="0"/>
          <p:nvPr/>
        </p:nvPicPr>
        <p:blipFill>
          <a:blip r:embed="rId4">
            <a:alphaModFix/>
          </a:blip>
          <a:stretch>
            <a:fillRect/>
          </a:stretch>
        </p:blipFill>
        <p:spPr>
          <a:xfrm>
            <a:off x="6822525" y="3663675"/>
            <a:ext cx="2009775" cy="1028700"/>
          </a:xfrm>
          <a:prstGeom prst="rect">
            <a:avLst/>
          </a:prstGeom>
          <a:noFill/>
          <a:ln>
            <a:noFill/>
          </a:ln>
        </p:spPr>
      </p:pic>
    </p:spTree>
    <p:extLst>
      <p:ext uri="{BB962C8B-B14F-4D97-AF65-F5344CB8AC3E}">
        <p14:creationId xmlns:p14="http://schemas.microsoft.com/office/powerpoint/2010/main" val="4005897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224852"/>
            <a:ext cx="8520600" cy="929391"/>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2800" dirty="0"/>
              <a:t>Institute for New Professionals</a:t>
            </a:r>
            <a:br>
              <a:rPr lang="en-US" sz="2800" dirty="0"/>
            </a:br>
            <a:r>
              <a:rPr lang="en-US" sz="2800" dirty="0"/>
              <a:t>		</a:t>
            </a:r>
            <a:r>
              <a:rPr lang="en-US" sz="2400" dirty="0"/>
              <a:t>Supporting Transfer Students</a:t>
            </a:r>
            <a:endParaRPr sz="2400" dirty="0"/>
          </a:p>
        </p:txBody>
      </p:sp>
      <p:sp>
        <p:nvSpPr>
          <p:cNvPr id="55" name="Google Shape;55;p13"/>
          <p:cNvSpPr txBox="1">
            <a:spLocks noGrp="1"/>
          </p:cNvSpPr>
          <p:nvPr>
            <p:ph type="subTitle" idx="1"/>
          </p:nvPr>
        </p:nvSpPr>
        <p:spPr>
          <a:xfrm>
            <a:off x="311700" y="1266669"/>
            <a:ext cx="8520600" cy="324537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1800" b="1" dirty="0">
                <a:latin typeface="Calibri" panose="020F0502020204030204" pitchFamily="34" charset="0"/>
                <a:cs typeface="Calibri" panose="020F0502020204030204" pitchFamily="34" charset="0"/>
              </a:rPr>
              <a:t>Response from Common App</a:t>
            </a:r>
          </a:p>
          <a:p>
            <a:pPr marL="0" lvl="0" indent="0" algn="ctr" rtl="0">
              <a:spcBef>
                <a:spcPts val="0"/>
              </a:spcBef>
              <a:spcAft>
                <a:spcPts val="0"/>
              </a:spcAft>
              <a:buNone/>
            </a:pPr>
            <a:endParaRPr lang="en-US" sz="1800" b="1" dirty="0">
              <a:latin typeface="Calibri" panose="020F0502020204030204" pitchFamily="34" charset="0"/>
              <a:cs typeface="Calibri" panose="020F0502020204030204" pitchFamily="34" charset="0"/>
            </a:endParaRPr>
          </a:p>
          <a:p>
            <a:pPr marL="0" marR="0" algn="l">
              <a:spcBef>
                <a:spcPts val="0"/>
              </a:spcBef>
              <a:spcAft>
                <a:spcPts val="0"/>
              </a:spcAft>
            </a:pPr>
            <a:r>
              <a:rPr lang="en-US" sz="1400" b="0" i="0" dirty="0">
                <a:solidFill>
                  <a:srgbClr val="000000"/>
                </a:solidFill>
                <a:effectLst/>
                <a:latin typeface="Calibri" panose="020F0502020204030204" pitchFamily="34" charset="0"/>
                <a:cs typeface="Calibri" panose="020F0502020204030204" pitchFamily="34" charset="0"/>
              </a:rPr>
              <a:t>The Transfer App is one application, divided into four quadrants, three of which are common to all members. The final quadrant allows members to ask questions specific to their institution. Some institutions may choose to include essay prompts in addition to the Common App personal essay, and each program may have different essay requirements. The fourth quadrant’s flexibility allows members to best communicate these requirements to the applicant.</a:t>
            </a:r>
            <a:endParaRPr lang="en-US" sz="1400" b="0" i="0" dirty="0">
              <a:solidFill>
                <a:srgbClr val="222222"/>
              </a:solidFill>
              <a:effectLst/>
              <a:latin typeface="Calibri" panose="020F0502020204030204" pitchFamily="34" charset="0"/>
              <a:cs typeface="Calibri" panose="020F0502020204030204" pitchFamily="34" charset="0"/>
            </a:endParaRPr>
          </a:p>
          <a:p>
            <a:pPr marL="0" marR="0" algn="l">
              <a:spcBef>
                <a:spcPts val="0"/>
              </a:spcBef>
              <a:spcAft>
                <a:spcPts val="0"/>
              </a:spcAft>
            </a:pPr>
            <a:r>
              <a:rPr lang="en-US" sz="1400" b="0" i="0" dirty="0">
                <a:solidFill>
                  <a:srgbClr val="222222"/>
                </a:solidFill>
                <a:effectLst/>
                <a:latin typeface="Calibri" panose="020F0502020204030204" pitchFamily="34" charset="0"/>
                <a:cs typeface="Calibri" panose="020F0502020204030204" pitchFamily="34" charset="0"/>
              </a:rPr>
              <a:t> </a:t>
            </a:r>
          </a:p>
          <a:p>
            <a:pPr marL="0" marR="0" algn="l">
              <a:spcBef>
                <a:spcPts val="0"/>
              </a:spcBef>
              <a:spcAft>
                <a:spcPts val="0"/>
              </a:spcAft>
            </a:pPr>
            <a:r>
              <a:rPr lang="en-US" sz="1400" b="0" i="0" dirty="0">
                <a:solidFill>
                  <a:srgbClr val="000000"/>
                </a:solidFill>
                <a:effectLst/>
                <a:latin typeface="Calibri" panose="020F0502020204030204" pitchFamily="34" charset="0"/>
                <a:cs typeface="Calibri" panose="020F0502020204030204" pitchFamily="34" charset="0"/>
              </a:rPr>
              <a:t>If an institution requests recommendations, applicants can enter their recommender information directly into our recommender portal.  From there, an email request is sent to the recommender on the applicant’s behalf. Recommenders submit electronically. As members often have diverse recommendation</a:t>
            </a:r>
          </a:p>
          <a:p>
            <a:pPr marL="0" marR="0" algn="l">
              <a:spcBef>
                <a:spcPts val="0"/>
              </a:spcBef>
              <a:spcAft>
                <a:spcPts val="0"/>
              </a:spcAft>
            </a:pPr>
            <a:r>
              <a:rPr lang="en-US" sz="1400" b="0" i="0" dirty="0">
                <a:solidFill>
                  <a:srgbClr val="000000"/>
                </a:solidFill>
                <a:effectLst/>
                <a:latin typeface="Calibri" panose="020F0502020204030204" pitchFamily="34" charset="0"/>
                <a:cs typeface="Calibri" panose="020F0502020204030204" pitchFamily="34" charset="0"/>
              </a:rPr>
              <a:t>requirements, the fourth quadrant provides them the flexibility to communicate these </a:t>
            </a:r>
          </a:p>
          <a:p>
            <a:pPr marL="0" marR="0" algn="l">
              <a:spcBef>
                <a:spcPts val="0"/>
              </a:spcBef>
              <a:spcAft>
                <a:spcPts val="0"/>
              </a:spcAft>
            </a:pPr>
            <a:r>
              <a:rPr lang="en-US" sz="1400" b="0" i="0" dirty="0">
                <a:solidFill>
                  <a:srgbClr val="000000"/>
                </a:solidFill>
                <a:effectLst/>
                <a:latin typeface="Calibri" panose="020F0502020204030204" pitchFamily="34" charset="0"/>
                <a:cs typeface="Calibri" panose="020F0502020204030204" pitchFamily="34" charset="0"/>
              </a:rPr>
              <a:t>requirements to applicants.</a:t>
            </a:r>
            <a:endParaRPr lang="en-US" sz="1400" b="0" i="0" dirty="0">
              <a:solidFill>
                <a:srgbClr val="222222"/>
              </a:solidFill>
              <a:effectLst/>
              <a:latin typeface="Calibri" panose="020F0502020204030204" pitchFamily="34" charset="0"/>
              <a:cs typeface="Calibri" panose="020F0502020204030204" pitchFamily="34" charset="0"/>
            </a:endParaRPr>
          </a:p>
          <a:p>
            <a:pPr marL="0" lvl="0" indent="0" algn="l" rtl="0">
              <a:spcBef>
                <a:spcPts val="0"/>
              </a:spcBef>
              <a:spcAft>
                <a:spcPts val="0"/>
              </a:spcAft>
            </a:pPr>
            <a:r>
              <a:rPr lang="en-US" sz="1800" dirty="0">
                <a:latin typeface="Calibri" panose="020F0502020204030204" pitchFamily="34" charset="0"/>
                <a:cs typeface="Calibri" panose="020F0502020204030204" pitchFamily="34" charset="0"/>
              </a:rPr>
              <a:t> </a:t>
            </a:r>
            <a:endParaRPr sz="1800" dirty="0">
              <a:latin typeface="Calibri" panose="020F0502020204030204" pitchFamily="34" charset="0"/>
              <a:cs typeface="Calibri" panose="020F0502020204030204" pitchFamily="34" charset="0"/>
            </a:endParaRPr>
          </a:p>
        </p:txBody>
      </p:sp>
      <p:pic>
        <p:nvPicPr>
          <p:cNvPr id="56" name="Google Shape;56;p13"/>
          <p:cNvPicPr preferRelativeResize="0"/>
          <p:nvPr/>
        </p:nvPicPr>
        <p:blipFill>
          <a:blip r:embed="rId3">
            <a:alphaModFix/>
          </a:blip>
          <a:stretch>
            <a:fillRect/>
          </a:stretch>
        </p:blipFill>
        <p:spPr>
          <a:xfrm>
            <a:off x="6822525" y="3663675"/>
            <a:ext cx="2009775" cy="1028700"/>
          </a:xfrm>
          <a:prstGeom prst="rect">
            <a:avLst/>
          </a:prstGeom>
          <a:noFill/>
          <a:ln>
            <a:noFill/>
          </a:ln>
        </p:spPr>
      </p:pic>
    </p:spTree>
    <p:extLst>
      <p:ext uri="{BB962C8B-B14F-4D97-AF65-F5344CB8AC3E}">
        <p14:creationId xmlns:p14="http://schemas.microsoft.com/office/powerpoint/2010/main" val="2094362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224852"/>
            <a:ext cx="8520600" cy="929391"/>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2800" dirty="0"/>
              <a:t>Institute for New Professionals</a:t>
            </a:r>
            <a:br>
              <a:rPr lang="en-US" sz="2800" dirty="0"/>
            </a:br>
            <a:r>
              <a:rPr lang="en-US" sz="2800" dirty="0"/>
              <a:t>		</a:t>
            </a:r>
            <a:r>
              <a:rPr lang="en-US" sz="2400" dirty="0"/>
              <a:t>Supporting Transfer Students</a:t>
            </a:r>
            <a:endParaRPr sz="2400" dirty="0"/>
          </a:p>
        </p:txBody>
      </p:sp>
      <p:sp>
        <p:nvSpPr>
          <p:cNvPr id="55" name="Google Shape;55;p13"/>
          <p:cNvSpPr txBox="1">
            <a:spLocks noGrp="1"/>
          </p:cNvSpPr>
          <p:nvPr>
            <p:ph type="subTitle" idx="1"/>
          </p:nvPr>
        </p:nvSpPr>
        <p:spPr>
          <a:xfrm>
            <a:off x="311700" y="2330969"/>
            <a:ext cx="8520600" cy="846945"/>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400" dirty="0">
                <a:latin typeface="Calibri" panose="020F0502020204030204" pitchFamily="34" charset="0"/>
                <a:cs typeface="Calibri" panose="020F0502020204030204" pitchFamily="34" charset="0"/>
              </a:rPr>
              <a:t>Additional Questions??</a:t>
            </a:r>
            <a:endParaRPr sz="4400" dirty="0">
              <a:latin typeface="Calibri" panose="020F0502020204030204" pitchFamily="34" charset="0"/>
              <a:cs typeface="Calibri" panose="020F0502020204030204" pitchFamily="34" charset="0"/>
            </a:endParaRPr>
          </a:p>
        </p:txBody>
      </p:sp>
      <p:pic>
        <p:nvPicPr>
          <p:cNvPr id="56" name="Google Shape;56;p13"/>
          <p:cNvPicPr preferRelativeResize="0"/>
          <p:nvPr/>
        </p:nvPicPr>
        <p:blipFill>
          <a:blip r:embed="rId3">
            <a:alphaModFix/>
          </a:blip>
          <a:stretch>
            <a:fillRect/>
          </a:stretch>
        </p:blipFill>
        <p:spPr>
          <a:xfrm>
            <a:off x="6822525" y="3663675"/>
            <a:ext cx="2009775" cy="1028700"/>
          </a:xfrm>
          <a:prstGeom prst="rect">
            <a:avLst/>
          </a:prstGeom>
          <a:noFill/>
          <a:ln>
            <a:noFill/>
          </a:ln>
        </p:spPr>
      </p:pic>
    </p:spTree>
    <p:extLst>
      <p:ext uri="{BB962C8B-B14F-4D97-AF65-F5344CB8AC3E}">
        <p14:creationId xmlns:p14="http://schemas.microsoft.com/office/powerpoint/2010/main" val="2317931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224852"/>
            <a:ext cx="8520600" cy="929391"/>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2800" dirty="0"/>
              <a:t>Institute for New Professionals</a:t>
            </a:r>
            <a:br>
              <a:rPr lang="en-US" sz="2800" dirty="0"/>
            </a:br>
            <a:r>
              <a:rPr lang="en-US" sz="2800" dirty="0"/>
              <a:t>		</a:t>
            </a:r>
            <a:r>
              <a:rPr lang="en-US" sz="2400" dirty="0"/>
              <a:t>Supporting Transfer Students</a:t>
            </a:r>
            <a:endParaRPr sz="2400" dirty="0"/>
          </a:p>
        </p:txBody>
      </p:sp>
      <p:sp>
        <p:nvSpPr>
          <p:cNvPr id="55" name="Google Shape;55;p13"/>
          <p:cNvSpPr txBox="1">
            <a:spLocks noGrp="1"/>
          </p:cNvSpPr>
          <p:nvPr>
            <p:ph type="subTitle" idx="1"/>
          </p:nvPr>
        </p:nvSpPr>
        <p:spPr>
          <a:xfrm>
            <a:off x="311700" y="2330969"/>
            <a:ext cx="8520600" cy="846945"/>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latin typeface="Calibri" panose="020F0502020204030204" pitchFamily="34" charset="0"/>
                <a:cs typeface="Calibri" panose="020F0502020204030204" pitchFamily="34" charset="0"/>
              </a:rPr>
              <a:t>Thank You!</a:t>
            </a:r>
            <a:endParaRPr dirty="0">
              <a:latin typeface="Calibri" panose="020F0502020204030204" pitchFamily="34" charset="0"/>
              <a:cs typeface="Calibri" panose="020F0502020204030204" pitchFamily="34" charset="0"/>
            </a:endParaRPr>
          </a:p>
        </p:txBody>
      </p:sp>
      <p:pic>
        <p:nvPicPr>
          <p:cNvPr id="56" name="Google Shape;56;p13"/>
          <p:cNvPicPr preferRelativeResize="0"/>
          <p:nvPr/>
        </p:nvPicPr>
        <p:blipFill>
          <a:blip r:embed="rId3">
            <a:alphaModFix/>
          </a:blip>
          <a:stretch>
            <a:fillRect/>
          </a:stretch>
        </p:blipFill>
        <p:spPr>
          <a:xfrm>
            <a:off x="6822525" y="3663675"/>
            <a:ext cx="2009775" cy="1028700"/>
          </a:xfrm>
          <a:prstGeom prst="rect">
            <a:avLst/>
          </a:prstGeom>
          <a:noFill/>
          <a:ln>
            <a:noFill/>
          </a:ln>
        </p:spPr>
      </p:pic>
    </p:spTree>
    <p:extLst>
      <p:ext uri="{BB962C8B-B14F-4D97-AF65-F5344CB8AC3E}">
        <p14:creationId xmlns:p14="http://schemas.microsoft.com/office/powerpoint/2010/main" val="1498482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224852"/>
            <a:ext cx="8520600" cy="929391"/>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2800" dirty="0"/>
              <a:t>Institute for New Professionals</a:t>
            </a:r>
            <a:br>
              <a:rPr lang="en-US" sz="2800" dirty="0"/>
            </a:br>
            <a:r>
              <a:rPr lang="en-US" sz="2800" dirty="0"/>
              <a:t>		</a:t>
            </a:r>
            <a:r>
              <a:rPr lang="en-US" sz="2400" dirty="0"/>
              <a:t>Supporting Transfer Students</a:t>
            </a:r>
            <a:endParaRPr sz="2400" dirty="0"/>
          </a:p>
        </p:txBody>
      </p:sp>
      <p:sp>
        <p:nvSpPr>
          <p:cNvPr id="55" name="Google Shape;55;p13"/>
          <p:cNvSpPr txBox="1">
            <a:spLocks noGrp="1"/>
          </p:cNvSpPr>
          <p:nvPr>
            <p:ph type="subTitle" idx="1"/>
          </p:nvPr>
        </p:nvSpPr>
        <p:spPr>
          <a:xfrm>
            <a:off x="311700" y="1401580"/>
            <a:ext cx="8520600" cy="3117954"/>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1800" b="1" dirty="0">
                <a:latin typeface="Calibri" panose="020F0502020204030204" pitchFamily="34" charset="0"/>
                <a:cs typeface="Calibri" panose="020F0502020204030204" pitchFamily="34" charset="0"/>
              </a:rPr>
              <a:t>Goals for Today’s Session</a:t>
            </a:r>
          </a:p>
          <a:p>
            <a:pPr marL="0" lvl="0" indent="0" algn="ctr" rtl="0">
              <a:spcBef>
                <a:spcPts val="0"/>
              </a:spcBef>
              <a:spcAft>
                <a:spcPts val="0"/>
              </a:spcAft>
              <a:buNone/>
            </a:pPr>
            <a:endParaRPr lang="en-US" sz="1800" b="1" dirty="0">
              <a:latin typeface="Calibri" panose="020F0502020204030204" pitchFamily="34" charset="0"/>
              <a:cs typeface="Calibri" panose="020F0502020204030204" pitchFamily="34" charset="0"/>
            </a:endParaRP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Provide a baseline of information about some of the current issues in the college transfer process, particularly related to transfers from community colleges.</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Explore how our current admissions/enrollment language can confuse – even inhibit – the transfer process.</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Discuss how you, as new professionals, can identify ways to address the current “leaky pipeline” of transfer students.</a:t>
            </a:r>
          </a:p>
          <a:p>
            <a:pPr marL="0" lvl="0" indent="0" algn="l" rtl="0">
              <a:spcBef>
                <a:spcPts val="0"/>
              </a:spcBef>
              <a:spcAft>
                <a:spcPts val="0"/>
              </a:spcAft>
            </a:pPr>
            <a:r>
              <a:rPr lang="en-US" sz="1800" dirty="0">
                <a:latin typeface="Calibri" panose="020F0502020204030204" pitchFamily="34" charset="0"/>
                <a:cs typeface="Calibri" panose="020F0502020204030204" pitchFamily="34" charset="0"/>
              </a:rPr>
              <a:t> </a:t>
            </a:r>
            <a:endParaRPr sz="1800" dirty="0">
              <a:latin typeface="Calibri" panose="020F0502020204030204" pitchFamily="34" charset="0"/>
              <a:cs typeface="Calibri" panose="020F0502020204030204" pitchFamily="34" charset="0"/>
            </a:endParaRPr>
          </a:p>
        </p:txBody>
      </p:sp>
      <p:pic>
        <p:nvPicPr>
          <p:cNvPr id="56" name="Google Shape;56;p13"/>
          <p:cNvPicPr preferRelativeResize="0"/>
          <p:nvPr/>
        </p:nvPicPr>
        <p:blipFill>
          <a:blip r:embed="rId3">
            <a:alphaModFix/>
          </a:blip>
          <a:stretch>
            <a:fillRect/>
          </a:stretch>
        </p:blipFill>
        <p:spPr>
          <a:xfrm>
            <a:off x="6822525" y="3663675"/>
            <a:ext cx="2009775" cy="10287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224852"/>
            <a:ext cx="8520600" cy="929391"/>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2800" dirty="0"/>
              <a:t>Institute for New Professionals</a:t>
            </a:r>
            <a:br>
              <a:rPr lang="en-US" sz="2800" dirty="0"/>
            </a:br>
            <a:r>
              <a:rPr lang="en-US" sz="2800" dirty="0"/>
              <a:t>		</a:t>
            </a:r>
            <a:r>
              <a:rPr lang="en-US" sz="2400" dirty="0"/>
              <a:t>Supporting Transfer Students</a:t>
            </a:r>
            <a:endParaRPr sz="2400" dirty="0"/>
          </a:p>
        </p:txBody>
      </p:sp>
      <p:sp>
        <p:nvSpPr>
          <p:cNvPr id="55" name="Google Shape;55;p13"/>
          <p:cNvSpPr txBox="1">
            <a:spLocks noGrp="1"/>
          </p:cNvSpPr>
          <p:nvPr>
            <p:ph type="subTitle" idx="1"/>
          </p:nvPr>
        </p:nvSpPr>
        <p:spPr>
          <a:xfrm>
            <a:off x="311700" y="1394085"/>
            <a:ext cx="8520600" cy="3117954"/>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1800" b="1" dirty="0">
                <a:latin typeface="Calibri" panose="020F0502020204030204" pitchFamily="34" charset="0"/>
                <a:cs typeface="Calibri" panose="020F0502020204030204" pitchFamily="34" charset="0"/>
              </a:rPr>
              <a:t>Talking At You </a:t>
            </a:r>
          </a:p>
          <a:p>
            <a:pPr marL="0" lvl="0" indent="0" algn="ctr" rtl="0">
              <a:spcBef>
                <a:spcPts val="0"/>
              </a:spcBef>
              <a:spcAft>
                <a:spcPts val="0"/>
              </a:spcAft>
              <a:buNone/>
            </a:pPr>
            <a:r>
              <a:rPr lang="en-US" sz="1800" b="1" dirty="0">
                <a:latin typeface="Calibri" panose="020F0502020204030204" pitchFamily="34" charset="0"/>
                <a:cs typeface="Calibri" panose="020F0502020204030204" pitchFamily="34" charset="0"/>
              </a:rPr>
              <a:t>(~20 minutes)</a:t>
            </a:r>
          </a:p>
          <a:p>
            <a:pPr marL="0" lvl="0" indent="0" algn="ctr" rtl="0">
              <a:spcBef>
                <a:spcPts val="0"/>
              </a:spcBef>
              <a:spcAft>
                <a:spcPts val="0"/>
              </a:spcAft>
              <a:buNone/>
            </a:pPr>
            <a:endParaRPr lang="en-US" sz="1800" b="1" dirty="0">
              <a:latin typeface="Calibri" panose="020F0502020204030204" pitchFamily="34" charset="0"/>
              <a:cs typeface="Calibri" panose="020F0502020204030204" pitchFamily="34" charset="0"/>
            </a:endParaRP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Highlights of the NYSACAC Student Success Project</a:t>
            </a:r>
          </a:p>
          <a:p>
            <a:pPr marL="285750" lvl="0" indent="-285750" algn="l" rtl="0">
              <a:spcBef>
                <a:spcPts val="0"/>
              </a:spcBef>
              <a:spcAft>
                <a:spcPts val="0"/>
              </a:spcAft>
              <a:buFont typeface="Arial" panose="020B0604020202020204" pitchFamily="34" charset="0"/>
              <a:buChar char="•"/>
            </a:pPr>
            <a:endParaRPr lang="en-US" sz="1800" dirty="0">
              <a:latin typeface="Calibri" panose="020F0502020204030204" pitchFamily="34" charset="0"/>
              <a:cs typeface="Calibri" panose="020F0502020204030204" pitchFamily="34" charset="0"/>
            </a:endParaRPr>
          </a:p>
          <a:p>
            <a:pPr marL="285750" indent="-285750" algn="l">
              <a:buFont typeface="Arial" panose="020B0604020202020204" pitchFamily="34" charset="0"/>
              <a:buChar char="•"/>
            </a:pPr>
            <a:r>
              <a:rPr lang="en-US" sz="1800" dirty="0">
                <a:latin typeface="Calibri" panose="020F0502020204030204" pitchFamily="34" charset="0"/>
                <a:cs typeface="Calibri" panose="020F0502020204030204" pitchFamily="34" charset="0"/>
              </a:rPr>
              <a:t>The Integral Role of Community Colleges</a:t>
            </a:r>
          </a:p>
          <a:p>
            <a:pPr marL="0" lvl="0" indent="0" algn="l" rtl="0">
              <a:spcBef>
                <a:spcPts val="0"/>
              </a:spcBef>
              <a:spcAft>
                <a:spcPts val="0"/>
              </a:spcAft>
            </a:pPr>
            <a:endParaRPr lang="en-US" sz="1800" dirty="0">
              <a:latin typeface="Calibri" panose="020F0502020204030204" pitchFamily="34" charset="0"/>
              <a:cs typeface="Calibri" panose="020F0502020204030204" pitchFamily="34" charset="0"/>
            </a:endParaRP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Transfer Conversations at the High School</a:t>
            </a:r>
          </a:p>
          <a:p>
            <a:pPr marL="0" lvl="0" indent="0" algn="l" rtl="0">
              <a:spcBef>
                <a:spcPts val="0"/>
              </a:spcBef>
              <a:spcAft>
                <a:spcPts val="0"/>
              </a:spcAft>
            </a:pPr>
            <a:endParaRPr lang="en-US" sz="1800" dirty="0">
              <a:latin typeface="Calibri" panose="020F0502020204030204" pitchFamily="34" charset="0"/>
              <a:cs typeface="Calibri" panose="020F0502020204030204" pitchFamily="34" charset="0"/>
            </a:endParaRP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Connecting the Dots: High School –&gt; Community College –&gt; </a:t>
            </a:r>
          </a:p>
          <a:p>
            <a:pPr marL="0" lvl="0" indent="0" algn="l" rtl="0">
              <a:spcBef>
                <a:spcPts val="0"/>
              </a:spcBef>
              <a:spcAft>
                <a:spcPts val="0"/>
              </a:spcAft>
            </a:pPr>
            <a:r>
              <a:rPr lang="en-US" sz="1800" dirty="0">
                <a:latin typeface="Calibri" panose="020F0502020204030204" pitchFamily="34" charset="0"/>
                <a:cs typeface="Calibri" panose="020F0502020204030204" pitchFamily="34" charset="0"/>
              </a:rPr>
              <a:t>4-Year College Pathways</a:t>
            </a:r>
          </a:p>
          <a:p>
            <a:pPr marL="0" lvl="0" indent="0" algn="l" rtl="0">
              <a:spcBef>
                <a:spcPts val="0"/>
              </a:spcBef>
              <a:spcAft>
                <a:spcPts val="0"/>
              </a:spcAft>
            </a:pPr>
            <a:r>
              <a:rPr lang="en-US" sz="1800" dirty="0">
                <a:latin typeface="Calibri" panose="020F0502020204030204" pitchFamily="34" charset="0"/>
                <a:cs typeface="Calibri" panose="020F0502020204030204" pitchFamily="34" charset="0"/>
              </a:rPr>
              <a:t> </a:t>
            </a:r>
            <a:endParaRPr sz="1800" dirty="0">
              <a:latin typeface="Calibri" panose="020F0502020204030204" pitchFamily="34" charset="0"/>
              <a:cs typeface="Calibri" panose="020F0502020204030204" pitchFamily="34" charset="0"/>
            </a:endParaRPr>
          </a:p>
        </p:txBody>
      </p:sp>
      <p:pic>
        <p:nvPicPr>
          <p:cNvPr id="56" name="Google Shape;56;p13"/>
          <p:cNvPicPr preferRelativeResize="0"/>
          <p:nvPr/>
        </p:nvPicPr>
        <p:blipFill>
          <a:blip r:embed="rId3">
            <a:alphaModFix/>
          </a:blip>
          <a:stretch>
            <a:fillRect/>
          </a:stretch>
        </p:blipFill>
        <p:spPr>
          <a:xfrm>
            <a:off x="6822525" y="3663675"/>
            <a:ext cx="2009775" cy="1028700"/>
          </a:xfrm>
          <a:prstGeom prst="rect">
            <a:avLst/>
          </a:prstGeom>
          <a:noFill/>
          <a:ln>
            <a:noFill/>
          </a:ln>
        </p:spPr>
      </p:pic>
    </p:spTree>
    <p:extLst>
      <p:ext uri="{BB962C8B-B14F-4D97-AF65-F5344CB8AC3E}">
        <p14:creationId xmlns:p14="http://schemas.microsoft.com/office/powerpoint/2010/main" val="1373038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224852"/>
            <a:ext cx="8520600" cy="929391"/>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2800" dirty="0"/>
              <a:t>Institute for New Professionals</a:t>
            </a:r>
            <a:br>
              <a:rPr lang="en-US" sz="2800" dirty="0"/>
            </a:br>
            <a:r>
              <a:rPr lang="en-US" sz="2800" dirty="0"/>
              <a:t>		</a:t>
            </a:r>
            <a:r>
              <a:rPr lang="en-US" sz="2400" dirty="0"/>
              <a:t>Supporting Transfer Students</a:t>
            </a:r>
            <a:endParaRPr sz="2400" dirty="0"/>
          </a:p>
        </p:txBody>
      </p:sp>
      <p:sp>
        <p:nvSpPr>
          <p:cNvPr id="55" name="Google Shape;55;p13"/>
          <p:cNvSpPr txBox="1">
            <a:spLocks noGrp="1"/>
          </p:cNvSpPr>
          <p:nvPr>
            <p:ph type="subTitle" idx="1"/>
          </p:nvPr>
        </p:nvSpPr>
        <p:spPr>
          <a:xfrm>
            <a:off x="311700" y="1266669"/>
            <a:ext cx="8520600" cy="324537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1800" b="1" dirty="0">
                <a:latin typeface="Calibri" panose="020F0502020204030204" pitchFamily="34" charset="0"/>
                <a:cs typeface="Calibri" panose="020F0502020204030204" pitchFamily="34" charset="0"/>
              </a:rPr>
              <a:t>Talking With You</a:t>
            </a:r>
          </a:p>
          <a:p>
            <a:pPr marL="0" lvl="0" indent="0" algn="ctr" rtl="0">
              <a:spcBef>
                <a:spcPts val="0"/>
              </a:spcBef>
              <a:spcAft>
                <a:spcPts val="0"/>
              </a:spcAft>
              <a:buNone/>
            </a:pPr>
            <a:r>
              <a:rPr lang="en-US" sz="1800" b="1" dirty="0">
                <a:latin typeface="Calibri" panose="020F0502020204030204" pitchFamily="34" charset="0"/>
                <a:cs typeface="Calibri" panose="020F0502020204030204" pitchFamily="34" charset="0"/>
              </a:rPr>
              <a:t>(~40 minutes)</a:t>
            </a:r>
          </a:p>
          <a:p>
            <a:pPr marL="0" indent="0" algn="l"/>
            <a:r>
              <a:rPr lang="en-US" sz="1800" b="1" dirty="0">
                <a:latin typeface="Calibri" panose="020F0502020204030204" pitchFamily="34" charset="0"/>
                <a:cs typeface="Calibri" panose="020F0502020204030204" pitchFamily="34" charset="0"/>
              </a:rPr>
              <a:t>For colleges:</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For 4-year colleges, how do community college transfers fit into your enrollment plan?</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What is the faculty’s role in the transfer process?</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For 4-year colleges, what information about the transfer process do you share with students during high school visits and on-campus presentation? </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Who in your office is responsible for potential transfer students?</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For 4-year colleges, how do you work with transfer orientation </a:t>
            </a:r>
          </a:p>
          <a:p>
            <a:pPr marL="0" lvl="0" indent="0" algn="l" rtl="0">
              <a:spcBef>
                <a:spcPts val="0"/>
              </a:spcBef>
              <a:spcAft>
                <a:spcPts val="0"/>
              </a:spcAft>
            </a:pPr>
            <a:r>
              <a:rPr lang="en-US" sz="1800" dirty="0">
                <a:latin typeface="Calibri" panose="020F0502020204030204" pitchFamily="34" charset="0"/>
                <a:cs typeface="Calibri" panose="020F0502020204030204" pitchFamily="34" charset="0"/>
              </a:rPr>
              <a:t>staff?</a:t>
            </a:r>
          </a:p>
          <a:p>
            <a:pPr marL="285750" lvl="0" indent="-285750" algn="l" rtl="0">
              <a:spcBef>
                <a:spcPts val="0"/>
              </a:spcBef>
              <a:spcAft>
                <a:spcPts val="0"/>
              </a:spcAft>
              <a:buFont typeface="Arial" panose="020B0604020202020204" pitchFamily="34" charset="0"/>
              <a:buChar char="•"/>
            </a:pPr>
            <a:endParaRPr lang="en-US" sz="1800" dirty="0">
              <a:latin typeface="Calibri" panose="020F0502020204030204" pitchFamily="34" charset="0"/>
              <a:cs typeface="Calibri" panose="020F0502020204030204" pitchFamily="34" charset="0"/>
            </a:endParaRPr>
          </a:p>
          <a:p>
            <a:pPr marL="0" lvl="0" indent="0" algn="l" rtl="0">
              <a:spcBef>
                <a:spcPts val="0"/>
              </a:spcBef>
              <a:spcAft>
                <a:spcPts val="0"/>
              </a:spcAft>
            </a:pPr>
            <a:r>
              <a:rPr lang="en-US" sz="1800" dirty="0">
                <a:latin typeface="Calibri" panose="020F0502020204030204" pitchFamily="34" charset="0"/>
                <a:cs typeface="Calibri" panose="020F0502020204030204" pitchFamily="34" charset="0"/>
              </a:rPr>
              <a:t> </a:t>
            </a:r>
            <a:endParaRPr sz="1800" dirty="0">
              <a:latin typeface="Calibri" panose="020F0502020204030204" pitchFamily="34" charset="0"/>
              <a:cs typeface="Calibri" panose="020F0502020204030204" pitchFamily="34" charset="0"/>
            </a:endParaRPr>
          </a:p>
        </p:txBody>
      </p:sp>
      <p:pic>
        <p:nvPicPr>
          <p:cNvPr id="56" name="Google Shape;56;p13"/>
          <p:cNvPicPr preferRelativeResize="0"/>
          <p:nvPr/>
        </p:nvPicPr>
        <p:blipFill>
          <a:blip r:embed="rId3">
            <a:alphaModFix/>
          </a:blip>
          <a:stretch>
            <a:fillRect/>
          </a:stretch>
        </p:blipFill>
        <p:spPr>
          <a:xfrm>
            <a:off x="6822525" y="3663675"/>
            <a:ext cx="2009775" cy="1028700"/>
          </a:xfrm>
          <a:prstGeom prst="rect">
            <a:avLst/>
          </a:prstGeom>
          <a:noFill/>
          <a:ln>
            <a:noFill/>
          </a:ln>
        </p:spPr>
      </p:pic>
    </p:spTree>
    <p:extLst>
      <p:ext uri="{BB962C8B-B14F-4D97-AF65-F5344CB8AC3E}">
        <p14:creationId xmlns:p14="http://schemas.microsoft.com/office/powerpoint/2010/main" val="854291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224852"/>
            <a:ext cx="8520600" cy="929391"/>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2800" dirty="0"/>
              <a:t>Institute for New Professionals</a:t>
            </a:r>
            <a:br>
              <a:rPr lang="en-US" sz="2800" dirty="0"/>
            </a:br>
            <a:r>
              <a:rPr lang="en-US" sz="2800" dirty="0"/>
              <a:t>		</a:t>
            </a:r>
            <a:r>
              <a:rPr lang="en-US" sz="2400" dirty="0"/>
              <a:t>Supporting Transfer Students</a:t>
            </a:r>
            <a:endParaRPr sz="2400" dirty="0"/>
          </a:p>
        </p:txBody>
      </p:sp>
      <p:sp>
        <p:nvSpPr>
          <p:cNvPr id="55" name="Google Shape;55;p13"/>
          <p:cNvSpPr txBox="1">
            <a:spLocks noGrp="1"/>
          </p:cNvSpPr>
          <p:nvPr>
            <p:ph type="subTitle" idx="1"/>
          </p:nvPr>
        </p:nvSpPr>
        <p:spPr>
          <a:xfrm>
            <a:off x="311700" y="1101777"/>
            <a:ext cx="8520600" cy="324537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1800" b="1" dirty="0">
                <a:latin typeface="Calibri" panose="020F0502020204030204" pitchFamily="34" charset="0"/>
                <a:cs typeface="Calibri" panose="020F0502020204030204" pitchFamily="34" charset="0"/>
              </a:rPr>
              <a:t>Talking With You</a:t>
            </a:r>
          </a:p>
          <a:p>
            <a:pPr marL="0" lvl="0" indent="0" algn="ctr" rtl="0">
              <a:spcBef>
                <a:spcPts val="0"/>
              </a:spcBef>
              <a:spcAft>
                <a:spcPts val="0"/>
              </a:spcAft>
              <a:buNone/>
            </a:pPr>
            <a:r>
              <a:rPr lang="en-US" sz="1800" b="1" dirty="0">
                <a:latin typeface="Calibri" panose="020F0502020204030204" pitchFamily="34" charset="0"/>
                <a:cs typeface="Calibri" panose="020F0502020204030204" pitchFamily="34" charset="0"/>
              </a:rPr>
              <a:t>(~40 minutes)</a:t>
            </a:r>
          </a:p>
          <a:p>
            <a:pPr marL="0" lvl="0" indent="0" algn="ctr" rtl="0">
              <a:spcBef>
                <a:spcPts val="0"/>
              </a:spcBef>
              <a:spcAft>
                <a:spcPts val="0"/>
              </a:spcAft>
              <a:buNone/>
            </a:pPr>
            <a:endParaRPr lang="en-US" sz="900" b="1" dirty="0">
              <a:latin typeface="Calibri" panose="020F0502020204030204" pitchFamily="34" charset="0"/>
              <a:cs typeface="Calibri" panose="020F0502020204030204" pitchFamily="34" charset="0"/>
            </a:endParaRPr>
          </a:p>
          <a:p>
            <a:pPr marL="0" lvl="0" indent="0" algn="l" rtl="0">
              <a:spcBef>
                <a:spcPts val="0"/>
              </a:spcBef>
              <a:spcAft>
                <a:spcPts val="0"/>
              </a:spcAft>
              <a:buNone/>
            </a:pPr>
            <a:r>
              <a:rPr lang="en-US" sz="1800" b="1" dirty="0">
                <a:latin typeface="Calibri" panose="020F0502020204030204" pitchFamily="34" charset="0"/>
                <a:cs typeface="Calibri" panose="020F0502020204030204" pitchFamily="34" charset="0"/>
              </a:rPr>
              <a:t>For high schools and college access programs:</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How many of your students consider transfer as part of their higher ed journey?</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What information about transfer opportunities would be useful to your work with students?</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Along with community college representatives who discuss transfer-out options, have any 4-year college representatives ever spoken about their transfer-in process?  Would you find this helpful?</a:t>
            </a:r>
          </a:p>
          <a:p>
            <a:pPr marL="0" lvl="0" indent="0" algn="l" rtl="0">
              <a:spcBef>
                <a:spcPts val="0"/>
              </a:spcBef>
              <a:spcAft>
                <a:spcPts val="0"/>
              </a:spcAft>
            </a:pPr>
            <a:endParaRPr lang="en-US" sz="1800" dirty="0">
              <a:latin typeface="Calibri" panose="020F0502020204030204" pitchFamily="34" charset="0"/>
              <a:cs typeface="Calibri" panose="020F0502020204030204" pitchFamily="34" charset="0"/>
            </a:endParaRPr>
          </a:p>
          <a:p>
            <a:pPr marL="0" lvl="0" indent="0" algn="l" rtl="0">
              <a:spcBef>
                <a:spcPts val="0"/>
              </a:spcBef>
              <a:spcAft>
                <a:spcPts val="0"/>
              </a:spcAft>
            </a:pPr>
            <a:r>
              <a:rPr lang="en-US" sz="1800" dirty="0">
                <a:latin typeface="Calibri" panose="020F0502020204030204" pitchFamily="34" charset="0"/>
                <a:cs typeface="Calibri" panose="020F0502020204030204" pitchFamily="34" charset="0"/>
              </a:rPr>
              <a:t> </a:t>
            </a:r>
            <a:endParaRPr sz="1800" dirty="0">
              <a:latin typeface="Calibri" panose="020F0502020204030204" pitchFamily="34" charset="0"/>
              <a:cs typeface="Calibri" panose="020F0502020204030204" pitchFamily="34" charset="0"/>
            </a:endParaRPr>
          </a:p>
        </p:txBody>
      </p:sp>
      <p:pic>
        <p:nvPicPr>
          <p:cNvPr id="56" name="Google Shape;56;p13"/>
          <p:cNvPicPr preferRelativeResize="0"/>
          <p:nvPr/>
        </p:nvPicPr>
        <p:blipFill>
          <a:blip r:embed="rId3">
            <a:alphaModFix/>
          </a:blip>
          <a:stretch>
            <a:fillRect/>
          </a:stretch>
        </p:blipFill>
        <p:spPr>
          <a:xfrm>
            <a:off x="6822525" y="3663675"/>
            <a:ext cx="2009775" cy="1028700"/>
          </a:xfrm>
          <a:prstGeom prst="rect">
            <a:avLst/>
          </a:prstGeom>
          <a:noFill/>
          <a:ln>
            <a:noFill/>
          </a:ln>
        </p:spPr>
      </p:pic>
    </p:spTree>
    <p:extLst>
      <p:ext uri="{BB962C8B-B14F-4D97-AF65-F5344CB8AC3E}">
        <p14:creationId xmlns:p14="http://schemas.microsoft.com/office/powerpoint/2010/main" val="2810849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224852"/>
            <a:ext cx="8520600" cy="929391"/>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2800" dirty="0"/>
              <a:t>Institute for New Professionals</a:t>
            </a:r>
            <a:br>
              <a:rPr lang="en-US" sz="2800" dirty="0"/>
            </a:br>
            <a:r>
              <a:rPr lang="en-US" sz="2800" dirty="0"/>
              <a:t>		</a:t>
            </a:r>
            <a:r>
              <a:rPr lang="en-US" sz="2400" dirty="0"/>
              <a:t>Supporting Transfer Students</a:t>
            </a:r>
            <a:endParaRPr sz="2400" dirty="0"/>
          </a:p>
        </p:txBody>
      </p:sp>
      <p:sp>
        <p:nvSpPr>
          <p:cNvPr id="55" name="Google Shape;55;p13"/>
          <p:cNvSpPr txBox="1">
            <a:spLocks noGrp="1"/>
          </p:cNvSpPr>
          <p:nvPr>
            <p:ph type="subTitle" idx="1"/>
          </p:nvPr>
        </p:nvSpPr>
        <p:spPr>
          <a:xfrm>
            <a:off x="311700" y="1394085"/>
            <a:ext cx="8520600" cy="3117954"/>
          </a:xfrm>
          <a:prstGeom prst="rect">
            <a:avLst/>
          </a:prstGeom>
        </p:spPr>
        <p:txBody>
          <a:bodyPr spcFirstLastPara="1" wrap="square" lIns="91425" tIns="91425" rIns="91425" bIns="91425" anchor="t" anchorCtr="0">
            <a:noAutofit/>
          </a:bodyPr>
          <a:lstStyle/>
          <a:p>
            <a:pPr marL="0" lvl="0" indent="0" rtl="0">
              <a:spcBef>
                <a:spcPts val="0"/>
              </a:spcBef>
              <a:spcAft>
                <a:spcPts val="0"/>
              </a:spcAft>
            </a:pPr>
            <a:r>
              <a:rPr lang="en-US" sz="1800" b="1" dirty="0">
                <a:latin typeface="Calibri" panose="020F0502020204030204" pitchFamily="34" charset="0"/>
                <a:cs typeface="Calibri" panose="020F0502020204030204" pitchFamily="34" charset="0"/>
              </a:rPr>
              <a:t>Talking At You: Highlights of the NYSACAC Student Success Project</a:t>
            </a:r>
          </a:p>
          <a:p>
            <a:pPr marL="0" lvl="0" indent="0" rtl="0">
              <a:spcBef>
                <a:spcPts val="0"/>
              </a:spcBef>
              <a:spcAft>
                <a:spcPts val="0"/>
              </a:spcAft>
              <a:buNone/>
            </a:pPr>
            <a:endParaRPr lang="en-US" sz="1800" b="1" dirty="0">
              <a:latin typeface="Calibri" panose="020F0502020204030204" pitchFamily="34" charset="0"/>
              <a:cs typeface="Calibri" panose="020F0502020204030204" pitchFamily="34" charset="0"/>
            </a:endParaRPr>
          </a:p>
          <a:p>
            <a:pPr marL="0" lvl="0" indent="0" algn="l" rtl="0">
              <a:spcBef>
                <a:spcPts val="0"/>
              </a:spcBef>
              <a:spcAft>
                <a:spcPts val="0"/>
              </a:spcAft>
              <a:buNone/>
            </a:pPr>
            <a:r>
              <a:rPr lang="en-US" sz="1800" b="1" dirty="0">
                <a:latin typeface="Calibri" panose="020F0502020204030204" pitchFamily="34" charset="0"/>
                <a:cs typeface="Calibri" panose="020F0502020204030204" pitchFamily="34" charset="0"/>
              </a:rPr>
              <a:t>Four Key Questions from Transfer Students</a:t>
            </a:r>
          </a:p>
          <a:p>
            <a:pPr marL="0" lvl="0" indent="0" algn="l" rtl="0">
              <a:spcBef>
                <a:spcPts val="0"/>
              </a:spcBef>
              <a:spcAft>
                <a:spcPts val="0"/>
              </a:spcAft>
            </a:pPr>
            <a:endParaRPr lang="en-US" sz="1800" dirty="0">
              <a:latin typeface="Calibri" panose="020F0502020204030204" pitchFamily="34" charset="0"/>
              <a:cs typeface="Calibri" panose="020F0502020204030204" pitchFamily="34" charset="0"/>
            </a:endParaRPr>
          </a:p>
          <a:p>
            <a:pPr marL="0" lvl="0" indent="0" algn="l" rtl="0">
              <a:spcBef>
                <a:spcPts val="0"/>
              </a:spcBef>
              <a:spcAft>
                <a:spcPts val="0"/>
              </a:spcAft>
            </a:pPr>
            <a:r>
              <a:rPr lang="en-US" sz="1800" dirty="0">
                <a:latin typeface="Calibri" panose="020F0502020204030204" pitchFamily="34" charset="0"/>
                <a:cs typeface="Calibri" panose="020F0502020204030204" pitchFamily="34" charset="0"/>
              </a:rPr>
              <a:t>     1.  Will I gain admission to my target transfer institution?</a:t>
            </a:r>
          </a:p>
          <a:p>
            <a:pPr marL="0" lvl="0" indent="0" algn="l" rtl="0">
              <a:spcBef>
                <a:spcPts val="0"/>
              </a:spcBef>
              <a:spcAft>
                <a:spcPts val="0"/>
              </a:spcAft>
            </a:pPr>
            <a:endParaRPr lang="en-US" sz="1800" dirty="0">
              <a:latin typeface="Calibri" panose="020F0502020204030204" pitchFamily="34" charset="0"/>
              <a:cs typeface="Calibri" panose="020F0502020204030204" pitchFamily="34" charset="0"/>
            </a:endParaRPr>
          </a:p>
          <a:p>
            <a:pPr marL="0" lvl="0" indent="0" algn="l" rtl="0">
              <a:spcBef>
                <a:spcPts val="0"/>
              </a:spcBef>
              <a:spcAft>
                <a:spcPts val="0"/>
              </a:spcAft>
            </a:pPr>
            <a:r>
              <a:rPr lang="en-US" sz="1800" dirty="0">
                <a:latin typeface="Calibri" panose="020F0502020204030204" pitchFamily="34" charset="0"/>
                <a:cs typeface="Calibri" panose="020F0502020204030204" pitchFamily="34" charset="0"/>
              </a:rPr>
              <a:t>     2.  What academic credits will transfer &amp; how long will it take to graduate?</a:t>
            </a:r>
          </a:p>
          <a:p>
            <a:pPr marL="0" lvl="0" indent="0" algn="l" rtl="0">
              <a:spcBef>
                <a:spcPts val="0"/>
              </a:spcBef>
              <a:spcAft>
                <a:spcPts val="0"/>
              </a:spcAft>
            </a:pPr>
            <a:endParaRPr lang="en-US" sz="1800" dirty="0">
              <a:latin typeface="Calibri" panose="020F0502020204030204" pitchFamily="34" charset="0"/>
              <a:cs typeface="Calibri" panose="020F0502020204030204" pitchFamily="34" charset="0"/>
            </a:endParaRPr>
          </a:p>
          <a:p>
            <a:pPr marL="0" lvl="0" indent="0" algn="l" rtl="0">
              <a:spcBef>
                <a:spcPts val="0"/>
              </a:spcBef>
              <a:spcAft>
                <a:spcPts val="0"/>
              </a:spcAft>
            </a:pPr>
            <a:r>
              <a:rPr lang="en-US" sz="1800" dirty="0">
                <a:latin typeface="Calibri" panose="020F0502020204030204" pitchFamily="34" charset="0"/>
                <a:cs typeface="Calibri" panose="020F0502020204030204" pitchFamily="34" charset="0"/>
              </a:rPr>
              <a:t>     3.  How much will it cost to complete my degree?</a:t>
            </a:r>
          </a:p>
          <a:p>
            <a:pPr marL="0" lvl="0" indent="0" algn="l" rtl="0">
              <a:spcBef>
                <a:spcPts val="0"/>
              </a:spcBef>
              <a:spcAft>
                <a:spcPts val="0"/>
              </a:spcAft>
            </a:pPr>
            <a:endParaRPr lang="en-US" sz="1800" dirty="0">
              <a:latin typeface="Calibri" panose="020F0502020204030204" pitchFamily="34" charset="0"/>
              <a:cs typeface="Calibri" panose="020F0502020204030204" pitchFamily="34" charset="0"/>
            </a:endParaRPr>
          </a:p>
          <a:p>
            <a:pPr marL="0" lvl="0" indent="0" algn="l" rtl="0">
              <a:spcBef>
                <a:spcPts val="0"/>
              </a:spcBef>
              <a:spcAft>
                <a:spcPts val="0"/>
              </a:spcAft>
            </a:pPr>
            <a:r>
              <a:rPr lang="en-US" sz="1800" dirty="0">
                <a:latin typeface="Calibri" panose="020F0502020204030204" pitchFamily="34" charset="0"/>
                <a:cs typeface="Calibri" panose="020F0502020204030204" pitchFamily="34" charset="0"/>
              </a:rPr>
              <a:t>     4.  Will I fit into my new campus community? </a:t>
            </a:r>
          </a:p>
          <a:p>
            <a:pPr marL="0" lvl="0" indent="0" algn="l" rtl="0">
              <a:spcBef>
                <a:spcPts val="0"/>
              </a:spcBef>
              <a:spcAft>
                <a:spcPts val="0"/>
              </a:spcAft>
            </a:pPr>
            <a:r>
              <a:rPr lang="en-US" sz="1800" dirty="0">
                <a:latin typeface="Calibri" panose="020F0502020204030204" pitchFamily="34" charset="0"/>
                <a:cs typeface="Calibri" panose="020F0502020204030204" pitchFamily="34" charset="0"/>
              </a:rPr>
              <a:t> </a:t>
            </a:r>
            <a:endParaRPr sz="1800" dirty="0">
              <a:latin typeface="Calibri" panose="020F0502020204030204" pitchFamily="34" charset="0"/>
              <a:cs typeface="Calibri" panose="020F0502020204030204" pitchFamily="34" charset="0"/>
            </a:endParaRPr>
          </a:p>
        </p:txBody>
      </p:sp>
      <p:pic>
        <p:nvPicPr>
          <p:cNvPr id="56" name="Google Shape;56;p13"/>
          <p:cNvPicPr preferRelativeResize="0"/>
          <p:nvPr/>
        </p:nvPicPr>
        <p:blipFill>
          <a:blip r:embed="rId3">
            <a:alphaModFix/>
          </a:blip>
          <a:stretch>
            <a:fillRect/>
          </a:stretch>
        </p:blipFill>
        <p:spPr>
          <a:xfrm>
            <a:off x="6822525" y="3663675"/>
            <a:ext cx="2009775" cy="1028700"/>
          </a:xfrm>
          <a:prstGeom prst="rect">
            <a:avLst/>
          </a:prstGeom>
          <a:noFill/>
          <a:ln>
            <a:noFill/>
          </a:ln>
        </p:spPr>
      </p:pic>
    </p:spTree>
    <p:extLst>
      <p:ext uri="{BB962C8B-B14F-4D97-AF65-F5344CB8AC3E}">
        <p14:creationId xmlns:p14="http://schemas.microsoft.com/office/powerpoint/2010/main" val="782602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224852"/>
            <a:ext cx="8520600" cy="929391"/>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2800" dirty="0"/>
              <a:t>Institute for New Professionals</a:t>
            </a:r>
            <a:br>
              <a:rPr lang="en-US" sz="2800" dirty="0"/>
            </a:br>
            <a:r>
              <a:rPr lang="en-US" sz="2800" dirty="0"/>
              <a:t>		</a:t>
            </a:r>
            <a:r>
              <a:rPr lang="en-US" sz="2400" dirty="0"/>
              <a:t>Supporting Transfer Students</a:t>
            </a:r>
            <a:endParaRPr sz="2400" dirty="0"/>
          </a:p>
        </p:txBody>
      </p:sp>
      <p:sp>
        <p:nvSpPr>
          <p:cNvPr id="55" name="Google Shape;55;p13"/>
          <p:cNvSpPr txBox="1">
            <a:spLocks noGrp="1"/>
          </p:cNvSpPr>
          <p:nvPr>
            <p:ph type="subTitle" idx="1"/>
          </p:nvPr>
        </p:nvSpPr>
        <p:spPr>
          <a:xfrm>
            <a:off x="311700" y="1221698"/>
            <a:ext cx="8520600" cy="3470677"/>
          </a:xfrm>
          <a:prstGeom prst="rect">
            <a:avLst/>
          </a:prstGeom>
        </p:spPr>
        <p:txBody>
          <a:bodyPr spcFirstLastPara="1" wrap="square" lIns="91425" tIns="91425" rIns="91425" bIns="91425" anchor="t" anchorCtr="0">
            <a:noAutofit/>
          </a:bodyPr>
          <a:lstStyle/>
          <a:p>
            <a:pPr marL="0" indent="0"/>
            <a:r>
              <a:rPr lang="en-US" sz="1800" b="1" dirty="0">
                <a:latin typeface="Calibri" panose="020F0502020204030204" pitchFamily="34" charset="0"/>
                <a:cs typeface="Calibri" panose="020F0502020204030204" pitchFamily="34" charset="0"/>
              </a:rPr>
              <a:t>Talking At You: The Integral Role of Community Colleges</a:t>
            </a:r>
          </a:p>
          <a:p>
            <a:pPr marL="0" lvl="0" indent="0" rtl="0">
              <a:spcBef>
                <a:spcPts val="0"/>
              </a:spcBef>
              <a:spcAft>
                <a:spcPts val="0"/>
              </a:spcAft>
              <a:buNone/>
            </a:pPr>
            <a:endParaRPr lang="en-US" sz="1800" b="1" dirty="0">
              <a:latin typeface="Calibri" panose="020F0502020204030204" pitchFamily="34" charset="0"/>
              <a:cs typeface="Calibri" panose="020F0502020204030204" pitchFamily="34" charset="0"/>
            </a:endParaRPr>
          </a:p>
          <a:p>
            <a:pPr marL="0" lvl="0" indent="0" algn="l" rtl="0">
              <a:spcBef>
                <a:spcPts val="0"/>
              </a:spcBef>
              <a:spcAft>
                <a:spcPts val="0"/>
              </a:spcAft>
            </a:pPr>
            <a:r>
              <a:rPr lang="en-US" sz="1800" dirty="0">
                <a:latin typeface="Calibri" panose="020F0502020204030204" pitchFamily="34" charset="0"/>
                <a:cs typeface="Calibri" panose="020F0502020204030204" pitchFamily="34" charset="0"/>
              </a:rPr>
              <a:t>What role can a community college play in a student’s postsecondary plans? Some reasons for beginning a higher ed journey at a community college. </a:t>
            </a:r>
          </a:p>
          <a:p>
            <a:pPr marL="0" lvl="0" indent="0" algn="l" rtl="0">
              <a:spcBef>
                <a:spcPts val="0"/>
              </a:spcBef>
              <a:spcAft>
                <a:spcPts val="0"/>
              </a:spcAft>
            </a:pPr>
            <a:endParaRPr lang="en-US" sz="800" dirty="0">
              <a:latin typeface="Calibri" panose="020F0502020204030204" pitchFamily="34" charset="0"/>
              <a:cs typeface="Calibri" panose="020F0502020204030204" pitchFamily="34" charset="0"/>
            </a:endParaRP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Lack of clarity regarding academic interest/major.</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Academic preparation</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Remaining at home or close to home</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Financial concerns/Financial planning</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Specific available academic/career programs</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Personal/family issues</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Personal choice</a:t>
            </a:r>
            <a:endParaRPr sz="1800" dirty="0">
              <a:latin typeface="Calibri" panose="020F0502020204030204" pitchFamily="34" charset="0"/>
              <a:cs typeface="Calibri" panose="020F0502020204030204" pitchFamily="34" charset="0"/>
            </a:endParaRPr>
          </a:p>
        </p:txBody>
      </p:sp>
      <p:pic>
        <p:nvPicPr>
          <p:cNvPr id="56" name="Google Shape;56;p13"/>
          <p:cNvPicPr preferRelativeResize="0"/>
          <p:nvPr/>
        </p:nvPicPr>
        <p:blipFill>
          <a:blip r:embed="rId3">
            <a:alphaModFix/>
          </a:blip>
          <a:stretch>
            <a:fillRect/>
          </a:stretch>
        </p:blipFill>
        <p:spPr>
          <a:xfrm>
            <a:off x="6822525" y="3663675"/>
            <a:ext cx="2009775" cy="1028700"/>
          </a:xfrm>
          <a:prstGeom prst="rect">
            <a:avLst/>
          </a:prstGeom>
          <a:noFill/>
          <a:ln>
            <a:noFill/>
          </a:ln>
        </p:spPr>
      </p:pic>
    </p:spTree>
    <p:extLst>
      <p:ext uri="{BB962C8B-B14F-4D97-AF65-F5344CB8AC3E}">
        <p14:creationId xmlns:p14="http://schemas.microsoft.com/office/powerpoint/2010/main" val="3581217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224852"/>
            <a:ext cx="8520600" cy="929391"/>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2800" dirty="0"/>
              <a:t>Institute for New Professionals</a:t>
            </a:r>
            <a:br>
              <a:rPr lang="en-US" sz="2800" dirty="0"/>
            </a:br>
            <a:r>
              <a:rPr lang="en-US" sz="2800" dirty="0"/>
              <a:t>		</a:t>
            </a:r>
            <a:r>
              <a:rPr lang="en-US" sz="2400" dirty="0"/>
              <a:t>Supporting Transfer Students</a:t>
            </a:r>
            <a:endParaRPr sz="2400" dirty="0"/>
          </a:p>
        </p:txBody>
      </p:sp>
      <p:sp>
        <p:nvSpPr>
          <p:cNvPr id="55" name="Google Shape;55;p13"/>
          <p:cNvSpPr txBox="1">
            <a:spLocks noGrp="1"/>
          </p:cNvSpPr>
          <p:nvPr>
            <p:ph type="subTitle" idx="1"/>
          </p:nvPr>
        </p:nvSpPr>
        <p:spPr>
          <a:xfrm>
            <a:off x="311700" y="1394085"/>
            <a:ext cx="8520600" cy="3117954"/>
          </a:xfrm>
          <a:prstGeom prst="rect">
            <a:avLst/>
          </a:prstGeom>
        </p:spPr>
        <p:txBody>
          <a:bodyPr spcFirstLastPara="1" wrap="square" lIns="91425" tIns="91425" rIns="91425" bIns="91425" anchor="t" anchorCtr="0">
            <a:noAutofit/>
          </a:bodyPr>
          <a:lstStyle/>
          <a:p>
            <a:pPr marL="0" lvl="0" indent="0" rtl="0">
              <a:spcBef>
                <a:spcPts val="0"/>
              </a:spcBef>
              <a:spcAft>
                <a:spcPts val="0"/>
              </a:spcAft>
            </a:pPr>
            <a:r>
              <a:rPr lang="en-US" sz="1800" b="1" dirty="0">
                <a:latin typeface="Calibri" panose="020F0502020204030204" pitchFamily="34" charset="0"/>
                <a:cs typeface="Calibri" panose="020F0502020204030204" pitchFamily="34" charset="0"/>
              </a:rPr>
              <a:t>Talking At You: Transfer Conversations at the High School</a:t>
            </a:r>
          </a:p>
          <a:p>
            <a:pPr marL="0" lvl="0" indent="0" rtl="0">
              <a:spcBef>
                <a:spcPts val="0"/>
              </a:spcBef>
              <a:spcAft>
                <a:spcPts val="0"/>
              </a:spcAft>
              <a:buNone/>
            </a:pPr>
            <a:endParaRPr lang="en-US" sz="900" b="1" dirty="0">
              <a:latin typeface="Calibri" panose="020F0502020204030204" pitchFamily="34" charset="0"/>
              <a:cs typeface="Calibri" panose="020F0502020204030204" pitchFamily="34" charset="0"/>
            </a:endParaRP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Will community college feel like high school?</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Can I live on campus?</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How will I know what to take to be prepared for a 4-year college?</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Will the 4-year college accept all my community college credits?</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Will financial aid transfer to the 4-year college?</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Should I stay at a community college one or two years before transferring?</a:t>
            </a:r>
          </a:p>
          <a:p>
            <a:pPr marL="28575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Can I participate sports/music/theater at the community college?  Will </a:t>
            </a:r>
          </a:p>
          <a:p>
            <a:pPr marL="0" lvl="0" indent="0" algn="l" rtl="0">
              <a:spcBef>
                <a:spcPts val="0"/>
              </a:spcBef>
              <a:spcAft>
                <a:spcPts val="0"/>
              </a:spcAft>
            </a:pPr>
            <a:r>
              <a:rPr lang="en-US" sz="1800" dirty="0">
                <a:latin typeface="Calibri" panose="020F0502020204030204" pitchFamily="34" charset="0"/>
                <a:cs typeface="Calibri" panose="020F0502020204030204" pitchFamily="34" charset="0"/>
              </a:rPr>
              <a:t>I be able to continue with my activity when I get to the 4-year </a:t>
            </a:r>
          </a:p>
          <a:p>
            <a:pPr marL="0" lvl="0" indent="0" algn="l" rtl="0">
              <a:spcBef>
                <a:spcPts val="0"/>
              </a:spcBef>
              <a:spcAft>
                <a:spcPts val="0"/>
              </a:spcAft>
            </a:pPr>
            <a:r>
              <a:rPr lang="en-US" sz="1800" dirty="0">
                <a:latin typeface="Calibri" panose="020F0502020204030204" pitchFamily="34" charset="0"/>
                <a:cs typeface="Calibri" panose="020F0502020204030204" pitchFamily="34" charset="0"/>
              </a:rPr>
              <a:t>college?</a:t>
            </a:r>
            <a:endParaRPr sz="1800" dirty="0">
              <a:latin typeface="Calibri" panose="020F0502020204030204" pitchFamily="34" charset="0"/>
              <a:cs typeface="Calibri" panose="020F0502020204030204" pitchFamily="34" charset="0"/>
            </a:endParaRPr>
          </a:p>
        </p:txBody>
      </p:sp>
      <p:pic>
        <p:nvPicPr>
          <p:cNvPr id="56" name="Google Shape;56;p13"/>
          <p:cNvPicPr preferRelativeResize="0"/>
          <p:nvPr/>
        </p:nvPicPr>
        <p:blipFill>
          <a:blip r:embed="rId3">
            <a:alphaModFix/>
          </a:blip>
          <a:stretch>
            <a:fillRect/>
          </a:stretch>
        </p:blipFill>
        <p:spPr>
          <a:xfrm>
            <a:off x="6822525" y="3663675"/>
            <a:ext cx="2009775" cy="1028700"/>
          </a:xfrm>
          <a:prstGeom prst="rect">
            <a:avLst/>
          </a:prstGeom>
          <a:noFill/>
          <a:ln>
            <a:noFill/>
          </a:ln>
        </p:spPr>
      </p:pic>
    </p:spTree>
    <p:extLst>
      <p:ext uri="{BB962C8B-B14F-4D97-AF65-F5344CB8AC3E}">
        <p14:creationId xmlns:p14="http://schemas.microsoft.com/office/powerpoint/2010/main" val="1271072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224852"/>
            <a:ext cx="8520600" cy="929391"/>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2800" dirty="0"/>
              <a:t>Institute for New Professionals</a:t>
            </a:r>
            <a:br>
              <a:rPr lang="en-US" sz="2800" dirty="0"/>
            </a:br>
            <a:r>
              <a:rPr lang="en-US" sz="2800" dirty="0"/>
              <a:t>		</a:t>
            </a:r>
            <a:r>
              <a:rPr lang="en-US" sz="2400" dirty="0"/>
              <a:t>Supporting Transfer Students</a:t>
            </a:r>
            <a:endParaRPr sz="2400" dirty="0"/>
          </a:p>
        </p:txBody>
      </p:sp>
      <p:sp>
        <p:nvSpPr>
          <p:cNvPr id="55" name="Google Shape;55;p13"/>
          <p:cNvSpPr txBox="1">
            <a:spLocks noGrp="1"/>
          </p:cNvSpPr>
          <p:nvPr>
            <p:ph type="subTitle" idx="1"/>
          </p:nvPr>
        </p:nvSpPr>
        <p:spPr>
          <a:xfrm>
            <a:off x="311700" y="1394085"/>
            <a:ext cx="8520600" cy="3117954"/>
          </a:xfrm>
          <a:prstGeom prst="rect">
            <a:avLst/>
          </a:prstGeom>
        </p:spPr>
        <p:txBody>
          <a:bodyPr spcFirstLastPara="1" wrap="square" lIns="91425" tIns="91425" rIns="91425" bIns="91425" anchor="t" anchorCtr="0">
            <a:noAutofit/>
          </a:bodyPr>
          <a:lstStyle/>
          <a:p>
            <a:pPr marL="0" lvl="0" indent="0" rtl="0">
              <a:spcBef>
                <a:spcPts val="0"/>
              </a:spcBef>
              <a:spcAft>
                <a:spcPts val="0"/>
              </a:spcAft>
            </a:pPr>
            <a:r>
              <a:rPr lang="en-US" sz="1800" b="1" dirty="0">
                <a:latin typeface="Calibri" panose="020F0502020204030204" pitchFamily="34" charset="0"/>
                <a:cs typeface="Calibri" panose="020F0502020204030204" pitchFamily="34" charset="0"/>
              </a:rPr>
              <a:t>Talking At You: Connecting the Dots: High School –&gt; Community College –&gt; </a:t>
            </a:r>
          </a:p>
          <a:p>
            <a:pPr marL="0" lvl="0" indent="0" algn="r" rtl="0">
              <a:spcBef>
                <a:spcPts val="0"/>
              </a:spcBef>
              <a:spcAft>
                <a:spcPts val="0"/>
              </a:spcAft>
            </a:pPr>
            <a:r>
              <a:rPr lang="en-US" sz="1800" b="1" dirty="0">
                <a:latin typeface="Calibri" panose="020F0502020204030204" pitchFamily="34" charset="0"/>
                <a:cs typeface="Calibri" panose="020F0502020204030204" pitchFamily="34" charset="0"/>
              </a:rPr>
              <a:t>4-Year College Pathways</a:t>
            </a:r>
          </a:p>
          <a:p>
            <a:pPr marL="0" lvl="0" indent="0" algn="l" rtl="0">
              <a:spcBef>
                <a:spcPts val="0"/>
              </a:spcBef>
              <a:spcAft>
                <a:spcPts val="0"/>
              </a:spcAft>
              <a:buNone/>
            </a:pPr>
            <a:endParaRPr lang="en-US" sz="800" dirty="0">
              <a:latin typeface="Calibri" panose="020F0502020204030204" pitchFamily="34" charset="0"/>
              <a:cs typeface="Calibri" panose="020F0502020204030204" pitchFamily="34" charset="0"/>
            </a:endParaRPr>
          </a:p>
          <a:p>
            <a:pPr marL="0" lvl="0" indent="0" algn="l" rtl="0">
              <a:spcBef>
                <a:spcPts val="0"/>
              </a:spcBef>
              <a:spcAft>
                <a:spcPts val="0"/>
              </a:spcAft>
              <a:buNone/>
            </a:pPr>
            <a:r>
              <a:rPr lang="en-US" sz="1800" dirty="0">
                <a:latin typeface="Calibri" panose="020F0502020204030204" pitchFamily="34" charset="0"/>
                <a:cs typeface="Calibri" panose="020F0502020204030204" pitchFamily="34" charset="0"/>
              </a:rPr>
              <a:t>Guiding principles of transfer pathways:</a:t>
            </a:r>
          </a:p>
          <a:p>
            <a:pPr marL="0" lvl="0" indent="0" algn="l" rtl="0">
              <a:spcBef>
                <a:spcPts val="0"/>
              </a:spcBef>
              <a:spcAft>
                <a:spcPts val="0"/>
              </a:spcAft>
              <a:buNone/>
            </a:pPr>
            <a:endParaRPr lang="en-US" sz="800" dirty="0">
              <a:latin typeface="Calibri" panose="020F0502020204030204" pitchFamily="34" charset="0"/>
              <a:cs typeface="Calibri" panose="020F0502020204030204" pitchFamily="34" charset="0"/>
            </a:endParaRPr>
          </a:p>
          <a:p>
            <a:pPr marL="0" lvl="0" indent="0" algn="l" rtl="0">
              <a:spcBef>
                <a:spcPts val="0"/>
              </a:spcBef>
              <a:spcAft>
                <a:spcPts val="0"/>
              </a:spcAft>
              <a:buNone/>
            </a:pPr>
            <a:r>
              <a:rPr lang="en-US" sz="1800" dirty="0">
                <a:latin typeface="Calibri" panose="020F0502020204030204" pitchFamily="34" charset="0"/>
                <a:cs typeface="Calibri" panose="020F0502020204030204" pitchFamily="34" charset="0"/>
              </a:rPr>
              <a:t>	1.  </a:t>
            </a:r>
            <a:r>
              <a:rPr lang="en-US" sz="1800" b="1" dirty="0">
                <a:latin typeface="Calibri" panose="020F0502020204030204" pitchFamily="34" charset="0"/>
                <a:cs typeface="Calibri" panose="020F0502020204030204" pitchFamily="34" charset="0"/>
              </a:rPr>
              <a:t>Early Identification </a:t>
            </a:r>
            <a:r>
              <a:rPr lang="en-US" sz="1800" dirty="0">
                <a:latin typeface="Calibri" panose="020F0502020204030204" pitchFamily="34" charset="0"/>
                <a:cs typeface="Calibri" panose="020F0502020204030204" pitchFamily="34" charset="0"/>
              </a:rPr>
              <a:t>– Students find their transfer destinations.</a:t>
            </a:r>
          </a:p>
          <a:p>
            <a:pPr marL="0" lvl="0" indent="0" algn="l" rtl="0">
              <a:spcBef>
                <a:spcPts val="0"/>
              </a:spcBef>
              <a:spcAft>
                <a:spcPts val="0"/>
              </a:spcAft>
              <a:buNone/>
            </a:pPr>
            <a:endParaRPr lang="en-US" sz="800" dirty="0">
              <a:latin typeface="Calibri" panose="020F0502020204030204" pitchFamily="34" charset="0"/>
              <a:cs typeface="Calibri" panose="020F0502020204030204" pitchFamily="34" charset="0"/>
            </a:endParaRPr>
          </a:p>
          <a:p>
            <a:pPr marL="0" lvl="0" indent="0" algn="l" rtl="0">
              <a:spcBef>
                <a:spcPts val="0"/>
              </a:spcBef>
              <a:spcAft>
                <a:spcPts val="0"/>
              </a:spcAft>
              <a:buNone/>
            </a:pPr>
            <a:r>
              <a:rPr lang="en-US" sz="1800" dirty="0">
                <a:latin typeface="Calibri" panose="020F0502020204030204" pitchFamily="34" charset="0"/>
                <a:cs typeface="Calibri" panose="020F0502020204030204" pitchFamily="34" charset="0"/>
              </a:rPr>
              <a:t>	2.  </a:t>
            </a:r>
            <a:r>
              <a:rPr lang="en-US" sz="1800" b="1" dirty="0">
                <a:latin typeface="Calibri" panose="020F0502020204030204" pitchFamily="34" charset="0"/>
                <a:cs typeface="Calibri" panose="020F0502020204030204" pitchFamily="34" charset="0"/>
              </a:rPr>
              <a:t>Early Involvement </a:t>
            </a:r>
            <a:r>
              <a:rPr lang="en-US" sz="1800" dirty="0">
                <a:latin typeface="Calibri" panose="020F0502020204030204" pitchFamily="34" charset="0"/>
                <a:cs typeface="Calibri" panose="020F0502020204030204" pitchFamily="34" charset="0"/>
              </a:rPr>
              <a:t>– Ongoing conversations between students, the community college, and 4-year school eliminate the unknowns. Academic roadmaps.  </a:t>
            </a:r>
          </a:p>
          <a:p>
            <a:pPr marL="0" lvl="0" indent="0" algn="l" rtl="0">
              <a:spcBef>
                <a:spcPts val="0"/>
              </a:spcBef>
              <a:spcAft>
                <a:spcPts val="0"/>
              </a:spcAft>
              <a:buNone/>
            </a:pPr>
            <a:r>
              <a:rPr lang="en-US" sz="1800" dirty="0">
                <a:latin typeface="Calibri" panose="020F0502020204030204" pitchFamily="34" charset="0"/>
                <a:cs typeface="Calibri" panose="020F0502020204030204" pitchFamily="34" charset="0"/>
              </a:rPr>
              <a:t>Co-advising. Peer mentors. Campus visits.</a:t>
            </a:r>
          </a:p>
          <a:p>
            <a:pPr marL="0" lvl="0" indent="0" algn="l" rtl="0">
              <a:spcBef>
                <a:spcPts val="0"/>
              </a:spcBef>
              <a:spcAft>
                <a:spcPts val="0"/>
              </a:spcAft>
              <a:buNone/>
            </a:pPr>
            <a:endParaRPr lang="en-US" sz="800" dirty="0">
              <a:latin typeface="Calibri" panose="020F0502020204030204" pitchFamily="34" charset="0"/>
              <a:cs typeface="Calibri" panose="020F0502020204030204" pitchFamily="34" charset="0"/>
            </a:endParaRPr>
          </a:p>
          <a:p>
            <a:pPr marL="0" lvl="0" indent="0" algn="l" rtl="0">
              <a:spcBef>
                <a:spcPts val="0"/>
              </a:spcBef>
              <a:spcAft>
                <a:spcPts val="0"/>
              </a:spcAft>
              <a:buNone/>
            </a:pPr>
            <a:r>
              <a:rPr lang="en-US" sz="1800" dirty="0">
                <a:latin typeface="Calibri" panose="020F0502020204030204" pitchFamily="34" charset="0"/>
                <a:cs typeface="Calibri" panose="020F0502020204030204" pitchFamily="34" charset="0"/>
              </a:rPr>
              <a:t> 	3.  </a:t>
            </a:r>
            <a:r>
              <a:rPr lang="en-US" sz="1800" b="1" dirty="0">
                <a:latin typeface="Calibri" panose="020F0502020204030204" pitchFamily="34" charset="0"/>
                <a:cs typeface="Calibri" panose="020F0502020204030204" pitchFamily="34" charset="0"/>
              </a:rPr>
              <a:t>Early Commitment – </a:t>
            </a:r>
            <a:r>
              <a:rPr lang="en-US" sz="1800" dirty="0">
                <a:latin typeface="Calibri" panose="020F0502020204030204" pitchFamily="34" charset="0"/>
                <a:cs typeface="Calibri" panose="020F0502020204030204" pitchFamily="34" charset="0"/>
              </a:rPr>
              <a:t>Admission</a:t>
            </a:r>
            <a:r>
              <a:rPr lang="en-US" sz="1800" b="1" dirty="0">
                <a:latin typeface="Calibri" panose="020F0502020204030204" pitchFamily="34" charset="0"/>
                <a:cs typeface="Calibri" panose="020F0502020204030204" pitchFamily="34" charset="0"/>
              </a:rPr>
              <a:t> </a:t>
            </a:r>
            <a:r>
              <a:rPr lang="en-US" sz="1800" dirty="0">
                <a:latin typeface="Calibri" panose="020F0502020204030204" pitchFamily="34" charset="0"/>
                <a:cs typeface="Calibri" panose="020F0502020204030204" pitchFamily="34" charset="0"/>
              </a:rPr>
              <a:t>and aid guarantees. </a:t>
            </a:r>
          </a:p>
          <a:p>
            <a:pPr marL="0" lvl="0" indent="0" algn="l" rtl="0">
              <a:spcBef>
                <a:spcPts val="0"/>
              </a:spcBef>
              <a:spcAft>
                <a:spcPts val="0"/>
              </a:spcAft>
              <a:buNone/>
            </a:pPr>
            <a:r>
              <a:rPr lang="en-US" sz="1800" dirty="0">
                <a:latin typeface="Calibri" panose="020F0502020204030204" pitchFamily="34" charset="0"/>
                <a:cs typeface="Calibri" panose="020F0502020204030204" pitchFamily="34" charset="0"/>
              </a:rPr>
              <a:t>Course registration and housing selection with rising junior class.</a:t>
            </a:r>
          </a:p>
          <a:p>
            <a:pPr marL="0" lvl="0" indent="0" rtl="0">
              <a:spcBef>
                <a:spcPts val="0"/>
              </a:spcBef>
              <a:spcAft>
                <a:spcPts val="0"/>
              </a:spcAft>
              <a:buNone/>
            </a:pPr>
            <a:endParaRPr lang="en-US" sz="1800" b="1" dirty="0">
              <a:latin typeface="Calibri" panose="020F0502020204030204" pitchFamily="34" charset="0"/>
              <a:cs typeface="Calibri" panose="020F0502020204030204" pitchFamily="34" charset="0"/>
            </a:endParaRPr>
          </a:p>
        </p:txBody>
      </p:sp>
      <p:pic>
        <p:nvPicPr>
          <p:cNvPr id="56" name="Google Shape;56;p13"/>
          <p:cNvPicPr preferRelativeResize="0"/>
          <p:nvPr/>
        </p:nvPicPr>
        <p:blipFill>
          <a:blip r:embed="rId3">
            <a:alphaModFix/>
          </a:blip>
          <a:stretch>
            <a:fillRect/>
          </a:stretch>
        </p:blipFill>
        <p:spPr>
          <a:xfrm>
            <a:off x="6822525" y="3663675"/>
            <a:ext cx="2009775" cy="1028700"/>
          </a:xfrm>
          <a:prstGeom prst="rect">
            <a:avLst/>
          </a:prstGeom>
          <a:noFill/>
          <a:ln>
            <a:noFill/>
          </a:ln>
        </p:spPr>
      </p:pic>
    </p:spTree>
    <p:extLst>
      <p:ext uri="{BB962C8B-B14F-4D97-AF65-F5344CB8AC3E}">
        <p14:creationId xmlns:p14="http://schemas.microsoft.com/office/powerpoint/2010/main" val="1914035630"/>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674</TotalTime>
  <Words>1164</Words>
  <Application>Microsoft Office PowerPoint</Application>
  <PresentationFormat>On-screen Show (16:9)</PresentationFormat>
  <Paragraphs>143</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Simple Light</vt:lpstr>
      <vt:lpstr>Institute for New Professionals   Supporting Transfer Students</vt:lpstr>
      <vt:lpstr>Institute for New Professionals   Supporting Transfer Students</vt:lpstr>
      <vt:lpstr>Institute for New Professionals   Supporting Transfer Students</vt:lpstr>
      <vt:lpstr>Institute for New Professionals   Supporting Transfer Students</vt:lpstr>
      <vt:lpstr>Institute for New Professionals   Supporting Transfer Students</vt:lpstr>
      <vt:lpstr>Institute for New Professionals   Supporting Transfer Students</vt:lpstr>
      <vt:lpstr>Institute for New Professionals   Supporting Transfer Students</vt:lpstr>
      <vt:lpstr>Institute for New Professionals   Supporting Transfer Students</vt:lpstr>
      <vt:lpstr>Institute for New Professionals   Supporting Transfer Students</vt:lpstr>
      <vt:lpstr>Institute for New Professionals   Supporting Transfer Students</vt:lpstr>
      <vt:lpstr>Institute for New Professionals   Supporting Transfer Students</vt:lpstr>
      <vt:lpstr>Institute for New Professionals   Supporting Transfer Students</vt:lpstr>
      <vt:lpstr>Institute for New Professionals   Supporting Transfer Students</vt:lpstr>
      <vt:lpstr>Institute for New Professionals   Supporting Transfer Students</vt:lpstr>
      <vt:lpstr>Institute for New Professionals   Supporting Transfer Students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NYSACAC General Membership Meeting</dc:title>
  <dc:creator>NYSACAC</dc:creator>
  <cp:lastModifiedBy>Kurt Thiede</cp:lastModifiedBy>
  <cp:revision>3</cp:revision>
  <dcterms:modified xsi:type="dcterms:W3CDTF">2022-03-23T19:09:34Z</dcterms:modified>
</cp:coreProperties>
</file>