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9"/>
  </p:notesMasterIdLst>
  <p:sldIdLst>
    <p:sldId id="272" r:id="rId5"/>
    <p:sldId id="288" r:id="rId6"/>
    <p:sldId id="256" r:id="rId7"/>
    <p:sldId id="277" r:id="rId8"/>
    <p:sldId id="276" r:id="rId9"/>
    <p:sldId id="281" r:id="rId10"/>
    <p:sldId id="279" r:id="rId11"/>
    <p:sldId id="280" r:id="rId12"/>
    <p:sldId id="286" r:id="rId13"/>
    <p:sldId id="285" r:id="rId14"/>
    <p:sldId id="289" r:id="rId15"/>
    <p:sldId id="287" r:id="rId16"/>
    <p:sldId id="273" r:id="rId17"/>
    <p:sldId id="274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2734FA-FB93-43CA-9441-08CE1226F319}" v="2" dt="2021-10-12T12:45:18.4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9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745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6545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45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8006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18432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66358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28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01446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3198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28904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71520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29033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5456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f.acee@sunyoc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past.president@nysacac.org" TargetMode="External"/><Relationship Id="rId4" Type="http://schemas.openxmlformats.org/officeDocument/2006/relationships/hyperlink" Target="mailto:hgreen@fmschools.org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ny.edu/media/suny/content-assets/documents/summary-sheets/Admissions_qf_cc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cuny.edu/about/administration/offices/registrar/resources/degreeworks/#Transferwhatif" TargetMode="External"/><Relationship Id="rId4" Type="http://schemas.openxmlformats.org/officeDocument/2006/relationships/hyperlink" Target="https://www.suny.edu/attend/get-started/transfer-studen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tk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jkcf.org/our-scholarships/undergraduate-transfer-scholarshi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004341"/>
            <a:ext cx="8520600" cy="3688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anose="020F0502020204030204" pitchFamily="34" charset="0"/>
                <a:cs typeface="Calibri" panose="020F0502020204030204" pitchFamily="34" charset="0"/>
              </a:rPr>
              <a:t>NYSSCA Annual Conference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Calibri" panose="020F0502020204030204" pitchFamily="34" charset="0"/>
                <a:cs typeface="Calibri" panose="020F0502020204030204" pitchFamily="34" charset="0"/>
              </a:rPr>
              <a:t>November 5, 2021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b="1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Dana </a:t>
            </a:r>
            <a:r>
              <a:rPr lang="en-US" sz="1800" b="1" i="0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Acee</a:t>
            </a:r>
            <a:r>
              <a:rPr lang="en-US" sz="18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Director of Career and Transfer Services at Onondaga Community College</a:t>
            </a: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400" b="0" i="0" dirty="0">
                <a:solidFill>
                  <a:srgbClr val="555555"/>
                </a:solidFill>
                <a:effectLst/>
                <a:latin typeface="Roboto" panose="02000000000000000000" pitchFamily="2" charset="0"/>
                <a:hlinkClick r:id="rId3"/>
              </a:rPr>
              <a:t>d.f.acee@sunyocc.edu</a:t>
            </a:r>
            <a:r>
              <a:rPr lang="en-US" sz="1400" b="0" i="0" dirty="0">
                <a:solidFill>
                  <a:srgbClr val="555555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l"/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Heidi Green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, Director of Counseling Services, Fayetteville-Manlius High School</a:t>
            </a:r>
          </a:p>
          <a:p>
            <a:pPr algn="l"/>
            <a:r>
              <a:rPr lang="en-US" sz="14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  <a:hlinkClick r:id="rId4"/>
              </a:rPr>
              <a:t>hgreen@fmschools.org</a:t>
            </a:r>
            <a:r>
              <a:rPr lang="en-US" sz="1400" b="0" i="0" dirty="0">
                <a:solidFill>
                  <a:srgbClr val="222222"/>
                </a:solidFill>
                <a:effectLst/>
                <a:latin typeface="Roboto" panose="02000000000000000000" pitchFamily="2" charset="0"/>
              </a:rPr>
              <a:t> </a:t>
            </a:r>
          </a:p>
          <a:p>
            <a:pPr algn="l"/>
            <a:endParaRPr lang="en-US" sz="1400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8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Marissa Guijarro, 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M.S. Ed, Adv. Cert, School Counselor, Suffern High School</a:t>
            </a:r>
          </a:p>
          <a:p>
            <a:pPr algn="l"/>
            <a:r>
              <a:rPr lang="en-US" sz="1800" b="0" i="1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Immediate Past President, 2021-22, NYSACAC</a:t>
            </a:r>
          </a:p>
          <a:p>
            <a:pPr algn="l"/>
            <a:r>
              <a:rPr lang="en-US" sz="1800" b="0" i="0" u="none" strike="noStrike" dirty="0">
                <a:solidFill>
                  <a:srgbClr val="1A73E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past.president@nysacac.org</a:t>
            </a:r>
            <a:endParaRPr lang="en-US" sz="1800" b="0" i="0" dirty="0">
              <a:solidFill>
                <a:srgbClr val="888888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22529" y="3955984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782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251679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Programs that Work: Connecting the Dots: High School –&gt; Community College –&gt;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4-Year College Pathways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OCC’s Human Services degree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transfers to Keuka College. Students can complete Keuka’s Bachelors of Social Work on OCC’s campus. Keuka also offers an MSW degree.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 has 80+ transfer articulation agreements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SUNY partners – e.g., Oswego, ESF, Upstate, Polytechnic and local private institutions – e.g., Syracuse University and Le Moyne College.</a:t>
            </a:r>
          </a:p>
          <a:p>
            <a:pPr marL="285750" marR="0" lvl="0" indent="-28575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The Stay on Long Island Initiative – Nassau &amp; Suffolk Community Colleges </a:t>
            </a: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&amp; 13 four-year institutions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Westchester CC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transfer agreements with area four-year schools – e.g., Pace University &amp; Mercy College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50000"/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Bronx Transfer Affinity Group (BTAG</a:t>
            </a: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) encourages and facilitates transfer to Lehman College from four CUNY community colleges.  Aspects of BTAG include Guaranteed Admissions Agreements,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50000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      </a:t>
            </a: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Blanket Articulation Agreements, and Program Alignment Tables. 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952719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6713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8" y="1251678"/>
            <a:ext cx="8520592" cy="36090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Day in the Life of a Community College Transfer Office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Assist students with: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college search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applications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credit evaluations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Connecting students with transfer admissions counselors at four-year institutions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Manage campus events: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workshops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fairs</a:t>
            </a:r>
          </a:p>
          <a:p>
            <a:pPr marL="1200150" lvl="2" indent="-285750" algn="l">
              <a:buSzPct val="150000"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admissions tables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OCC has a </a:t>
            </a: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SUNY Transfer Office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admissions representatives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952719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568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692" y="1154243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Resources for Students and Counselors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SUNY CC Summary Sheet</a:t>
            </a: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, including On-Campus Housing information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</a:t>
            </a: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https://www.suny.edu/media/suny/content-assets/documents/summary-sheets/Admissions_qf_cc.pdf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SUNY Transfer Portal</a:t>
            </a: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u="sng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https://www.suny.edu/attend/get-started/transfer-students/steps-to-transfer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0" marR="0" lvl="0" indent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CUNY’s Transfer “What If”</a:t>
            </a:r>
            <a:r>
              <a:rPr lang="en-US" sz="14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Noto Sans Symbols"/>
                <a:cs typeface="Calibri" panose="020F0502020204030204" pitchFamily="34" charset="0"/>
              </a:rPr>
              <a:t> online tool is a first step for students to begin mapping out their academic schedules.</a:t>
            </a: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ea typeface="Noto Sans Symbols"/>
              <a:cs typeface="Calibri" panose="020F0502020204030204" pitchFamily="34" charset="0"/>
            </a:endParaRPr>
          </a:p>
          <a:p>
            <a:pPr marL="0" lvl="0" indent="0" algn="l">
              <a:lnSpc>
                <a:spcPct val="107000"/>
              </a:lnSpc>
            </a:pPr>
            <a:r>
              <a:rPr lang="en-US" sz="1400" u="sng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https://www.cuny.edu/about/administration/offices/registrar/resources/degreeworks/#Transferwhatif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6206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06544" y="1760049"/>
            <a:ext cx="6315981" cy="8953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Discussion/Q&amp;A</a:t>
            </a:r>
            <a:endParaRPr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7931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37792" y="1897553"/>
            <a:ext cx="6384733" cy="85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  <a:endParaRPr sz="4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848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004341"/>
            <a:ext cx="8520600" cy="368803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en-US" sz="1800" b="1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the Stage: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Are the Questions You Would Like to Discuss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about the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College Transfer Process? </a:t>
            </a:r>
            <a:endParaRPr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9" y="3955984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684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26630"/>
            <a:ext cx="8520600" cy="31854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n-U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Transfer should not be a consolation prize.”</a:t>
            </a:r>
            <a:endParaRPr lang="en-US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Goals for Today’s Session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Provide a baseline of information about the college transfer process.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Highlight current transfer pathway programs that support student success.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 how school counselors can be active participants in this process with students and college representatives.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94085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Highlights of the NYSACAC Student Success Project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Integral Role of Community Colleges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Conversations at the High School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Terminology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Programs that Work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303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94085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Highlights of the NYSACAC Student Success Project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Four Key Questions from Transfer Students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1.  Will I gain admission to my target transfer institution?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2.  What academic credits will transfer &amp; how long will it take to graduate?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3.  How much will it cost to complete my degree?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4.  Will I fit into my new campus community?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260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94085"/>
            <a:ext cx="8520600" cy="311795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Highlights of the NYSACAC Student Success Project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Guiding principles of transfer pathways: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Identification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Students find their transfer destinations.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Involvement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Ongoing conversations between students, the community college 	and the 4-year school eliminate the unknowns. Academic roadmaps.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Co-advising. Peer mentors. Campus visits.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3.  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Early Commitment –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Admission</a:t>
            </a: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aid guarantees.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registration and housing selection with rising junior class.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403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40632" y="1221698"/>
            <a:ext cx="8591668" cy="362531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Integral Role of Community Colleges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role can a community college play in a student’s postsecondary plans? Some reasons for beginning a higher ed journey at a community college.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Lack of clarity regarding academic interest/major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preparation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Maturity/Readiness for higher education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Remaining at home or close to home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concerns/Financial planning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available academic/career programs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Personal/family issues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 Enrollment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121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8" y="1051115"/>
            <a:ext cx="8520600" cy="335779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Conversations at the High School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community college feel like high school?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I live on campus?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will I know what to take to be prepared for a 4-year college?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the 4-year college accept all my community college credits?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financial aid transfer to the 4-year college?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Should I stay at a community college one or two years before transferring?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Can I participate sports/music/theater at the community college? Can I be continue with these activities when I get to the 4-year college?</a:t>
            </a:r>
            <a:endParaRPr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2525" y="3663675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07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224852"/>
            <a:ext cx="8520600" cy="9293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Insights into the College Transfer Process: </a:t>
            </a:r>
            <a:b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		A Primer for School Counselors</a:t>
            </a:r>
            <a:endParaRPr sz="2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1311639"/>
            <a:ext cx="8520600" cy="320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Transfer Terminology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Articulations Agreements</a:t>
            </a:r>
          </a:p>
          <a:p>
            <a:pPr marL="285750" indent="-285750" algn="l"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Joint Admissions/Dual Admissions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Academic Roadmaps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A.A./A.S. degrees vs A.A.A./A.A.S. degrees from community colleges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of Good Standing (from a student’s current institution)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Pathway Partnerships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SUNY Reverse Transfer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 Theta Kappa - 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https://www.ptk.org/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Jack Kent Cooke Foundation Transfer Scholarships –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https://www.jkcf.org/our-scholarships/undergraduate-transfer-scholarship/</a:t>
            </a: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822525" y="3997689"/>
            <a:ext cx="2009775" cy="1028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764094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CE742A3F6D846978DB39AA9098280" ma:contentTypeVersion="13" ma:contentTypeDescription="Create a new document." ma:contentTypeScope="" ma:versionID="97cfacd9b5bb1ed11c7e2f8cbed08332">
  <xsd:schema xmlns:xsd="http://www.w3.org/2001/XMLSchema" xmlns:xs="http://www.w3.org/2001/XMLSchema" xmlns:p="http://schemas.microsoft.com/office/2006/metadata/properties" xmlns:ns3="ec4d2fbc-6e0c-4f07-b742-4750d4dc12d9" xmlns:ns4="633553b9-bcb3-4d74-9122-f3de9b3050e1" targetNamespace="http://schemas.microsoft.com/office/2006/metadata/properties" ma:root="true" ma:fieldsID="5e8dbb3815e6bc4ef9111bab28c227bb" ns3:_="" ns4:_="">
    <xsd:import namespace="ec4d2fbc-6e0c-4f07-b742-4750d4dc12d9"/>
    <xsd:import namespace="633553b9-bcb3-4d74-9122-f3de9b3050e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4d2fbc-6e0c-4f07-b742-4750d4dc12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3553b9-bcb3-4d74-9122-f3de9b3050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E5C5D1-7B9B-45DA-8187-79A6B1C23F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80CC0E-1E10-4302-9C68-0AE4DE1C80D8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  <ds:schemaRef ds:uri="http://purl.org/dc/elements/1.1/"/>
    <ds:schemaRef ds:uri="ec4d2fbc-6e0c-4f07-b742-4750d4dc12d9"/>
    <ds:schemaRef ds:uri="http://schemas.microsoft.com/office/infopath/2007/PartnerControls"/>
    <ds:schemaRef ds:uri="633553b9-bcb3-4d74-9122-f3de9b3050e1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F811E8C-E0D0-43FB-835C-FCAEAF2144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4d2fbc-6e0c-4f07-b742-4750d4dc12d9"/>
    <ds:schemaRef ds:uri="633553b9-bcb3-4d74-9122-f3de9b3050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2895</TotalTime>
  <Words>1135</Words>
  <Application>Microsoft Office PowerPoint</Application>
  <PresentationFormat>On-screen Show (16:9)</PresentationFormat>
  <Paragraphs>150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Roboto</vt:lpstr>
      <vt:lpstr>Times New Roman</vt:lpstr>
      <vt:lpstr>Simple Light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  <vt:lpstr>Insights into the College Transfer Process:      A Primer for School Counselors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NYSACAC General Membership Meeting</dc:title>
  <dc:creator>NYSACAC</dc:creator>
  <cp:lastModifiedBy>Kurt Thiede</cp:lastModifiedBy>
  <cp:revision>8</cp:revision>
  <cp:lastPrinted>2021-03-23T14:28:38Z</cp:lastPrinted>
  <dcterms:modified xsi:type="dcterms:W3CDTF">2022-04-08T00:53:10Z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0x01010031CCE742A3F6D846978DB39AA9098280</vt:lpwstr>
  </property>
</Properties>
</file>