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4"/>
  </p:sldMasterIdLst>
  <p:notesMasterIdLst>
    <p:notesMasterId r:id="rId19"/>
  </p:notesMasterIdLst>
  <p:sldIdLst>
    <p:sldId id="272" r:id="rId5"/>
    <p:sldId id="288" r:id="rId6"/>
    <p:sldId id="256" r:id="rId7"/>
    <p:sldId id="277" r:id="rId8"/>
    <p:sldId id="276" r:id="rId9"/>
    <p:sldId id="281" r:id="rId10"/>
    <p:sldId id="279" r:id="rId11"/>
    <p:sldId id="280" r:id="rId12"/>
    <p:sldId id="286" r:id="rId13"/>
    <p:sldId id="285" r:id="rId14"/>
    <p:sldId id="289" r:id="rId15"/>
    <p:sldId id="287" r:id="rId16"/>
    <p:sldId id="273" r:id="rId17"/>
    <p:sldId id="274" r:id="rId18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2734FA-FB93-43CA-9441-08CE1226F319}" v="2" dt="2021-10-12T12:45:18.40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9" d="100"/>
          <a:sy n="99" d="100"/>
        </p:scale>
        <p:origin x="994" y="7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9745430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32654522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924508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74800679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38184320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6635840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  <p:extLst>
      <p:ext uri="{BB962C8B-B14F-4D97-AF65-F5344CB8AC3E}">
        <p14:creationId xmlns:p14="http://schemas.microsoft.com/office/powerpoint/2010/main" val="8228183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2014469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63198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42890433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071520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0429033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2754567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d.f.acee@sunyocc.ed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mailto:past.president@nysacac.org" TargetMode="External"/><Relationship Id="rId4" Type="http://schemas.openxmlformats.org/officeDocument/2006/relationships/hyperlink" Target="mailto:hgreen@fmschools.org" TargetMode="Externa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uny.edu/media/suny/content-assets/documents/summary-sheets/Admissions_qf_cc.pdf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png"/><Relationship Id="rId5" Type="http://schemas.openxmlformats.org/officeDocument/2006/relationships/hyperlink" Target="https://www.cuny.edu/about/administration/offices/registrar/resources/degreeworks/#Transferwhatif" TargetMode="External"/><Relationship Id="rId4" Type="http://schemas.openxmlformats.org/officeDocument/2006/relationships/hyperlink" Target="https://www.suny.edu/attend/get-started/transfer-students/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tk.org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jkcf.org/our-scholarships/undergraduate-transfer-scholarship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1004341"/>
            <a:ext cx="8520600" cy="36880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latin typeface="Calibri" panose="020F0502020204030204" pitchFamily="34" charset="0"/>
                <a:cs typeface="Calibri" panose="020F0502020204030204" pitchFamily="34" charset="0"/>
              </a:rPr>
              <a:t>NYSSCA Annual Conference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1800" b="1" dirty="0">
                <a:latin typeface="Calibri" panose="020F0502020204030204" pitchFamily="34" charset="0"/>
                <a:cs typeface="Calibri" panose="020F0502020204030204" pitchFamily="34" charset="0"/>
              </a:rPr>
              <a:t>November 5, 2021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8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800" b="1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Dana </a:t>
            </a:r>
            <a:r>
              <a:rPr lang="en-US" sz="1800" b="1" i="0" dirty="0" err="1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Acee</a:t>
            </a:r>
            <a:r>
              <a:rPr lang="en-US" sz="1800" b="0" i="0" dirty="0">
                <a:solidFill>
                  <a:srgbClr val="222222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, Director of Career and Transfer Services at Onondaga Community College</a:t>
            </a: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400" b="0" i="0" dirty="0">
                <a:solidFill>
                  <a:srgbClr val="555555"/>
                </a:solidFill>
                <a:effectLst/>
                <a:latin typeface="Roboto" panose="02000000000000000000" pitchFamily="2" charset="0"/>
                <a:hlinkClick r:id="rId3"/>
              </a:rPr>
              <a:t>d.f.acee@sunyocc.edu</a:t>
            </a:r>
            <a:r>
              <a:rPr lang="en-US" sz="1400" b="0" i="0" dirty="0">
                <a:solidFill>
                  <a:srgbClr val="555555"/>
                </a:solidFill>
                <a:effectLst/>
                <a:latin typeface="Roboto" panose="02000000000000000000" pitchFamily="2" charset="0"/>
              </a:rPr>
              <a:t> </a:t>
            </a:r>
          </a:p>
          <a:p>
            <a:pPr algn="l"/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800" b="1" dirty="0">
                <a:latin typeface="Calibri" panose="020F0502020204030204" pitchFamily="34" charset="0"/>
                <a:cs typeface="Calibri" panose="020F0502020204030204" pitchFamily="34" charset="0"/>
              </a:rPr>
              <a:t>Heidi Green</a:t>
            </a: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, Director of Counseling Services, Fayetteville-Manlius High School</a:t>
            </a:r>
          </a:p>
          <a:p>
            <a:pPr algn="l"/>
            <a:r>
              <a:rPr lang="en-US" sz="14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  <a:hlinkClick r:id="rId4"/>
              </a:rPr>
              <a:t>hgreen@fmschools.org</a:t>
            </a:r>
            <a:r>
              <a:rPr lang="en-US" sz="1400" b="0" i="0" dirty="0">
                <a:solidFill>
                  <a:srgbClr val="222222"/>
                </a:solidFill>
                <a:effectLst/>
                <a:latin typeface="Roboto" panose="02000000000000000000" pitchFamily="2" charset="0"/>
              </a:rPr>
              <a:t> </a:t>
            </a:r>
          </a:p>
          <a:p>
            <a:pPr algn="l"/>
            <a:endParaRPr lang="en-US" sz="1400" b="1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800" b="1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Marissa Guijarro, </a:t>
            </a:r>
            <a:r>
              <a:rPr lang="en-US" sz="1800" b="0" i="0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M.S. Ed, Adv. Cert, School Counselor, Suffern High School</a:t>
            </a:r>
          </a:p>
          <a:p>
            <a:pPr algn="l"/>
            <a:r>
              <a:rPr lang="en-US" sz="1800" b="0" i="1" dirty="0">
                <a:solidFill>
                  <a:schemeClr val="tx1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Immediate Past President, 2021-22, NYSACAC</a:t>
            </a:r>
          </a:p>
          <a:p>
            <a:pPr algn="l"/>
            <a:r>
              <a:rPr lang="en-US" sz="1800" b="0" i="0" u="none" strike="noStrike" dirty="0">
                <a:solidFill>
                  <a:srgbClr val="1A73E8"/>
                </a:solidFill>
                <a:effectLst/>
                <a:latin typeface="Calibri" panose="020F0502020204030204" pitchFamily="34" charset="0"/>
                <a:cs typeface="Calibri" panose="020F0502020204030204" pitchFamily="34" charset="0"/>
                <a:hlinkClick r:id="rId5"/>
              </a:rPr>
              <a:t>past.president@nysacac.org</a:t>
            </a:r>
            <a:endParaRPr lang="en-US" sz="1800" b="0" i="0" dirty="0">
              <a:solidFill>
                <a:srgbClr val="888888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822529" y="3955984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78222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1251679"/>
            <a:ext cx="8520600" cy="311795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Programs that Work: Connecting the Dots: High School –&gt; Community College –&gt; </a:t>
            </a:r>
          </a:p>
          <a:p>
            <a:pPr marL="0" lvl="0" indent="0" algn="r" rtl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4-Year College Pathways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Examples: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OCC’s Human Services degree 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transfers to Keuka College. Students can complete Keuka’s Bachelors of Social Work on OCC’s campus. Keuka also offers an MSW degree.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OCC has 80+ transfer articulation agreements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 SUNY partners – e.g., Oswego, ESF, Upstate, Polytechnic and local private institutions – e.g., Syracuse University and Le Moyne College.</a:t>
            </a:r>
          </a:p>
          <a:p>
            <a:pPr marL="285750" marR="0" lvl="0" indent="-28575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Noto Sans Symbols"/>
                <a:cs typeface="Calibri" panose="020F0502020204030204" pitchFamily="34" charset="0"/>
              </a:rPr>
              <a:t>The Stay on Long Island Initiative – Nassau &amp; Suffolk Community Colleges </a:t>
            </a:r>
            <a:r>
              <a:rPr lang="en-US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Noto Sans Symbols"/>
                <a:cs typeface="Calibri" panose="020F0502020204030204" pitchFamily="34" charset="0"/>
              </a:rPr>
              <a:t>&amp; 13 four-year institutions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Westchester CC 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has transfer agreements with area four-year schools – e.g., Pace University &amp; Mercy College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50000"/>
              <a:buFont typeface="Arial" panose="020B0604020202020204" pitchFamily="34" charset="0"/>
              <a:buChar char="•"/>
            </a:pPr>
            <a:r>
              <a:rPr lang="en-US" sz="1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Noto Sans Symbols"/>
                <a:cs typeface="Calibri" panose="020F0502020204030204" pitchFamily="34" charset="0"/>
              </a:rPr>
              <a:t>Bronx Transfer Affinity Group (BTAG</a:t>
            </a:r>
            <a:r>
              <a:rPr lang="en-US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Noto Sans Symbols"/>
                <a:cs typeface="Calibri" panose="020F0502020204030204" pitchFamily="34" charset="0"/>
              </a:rPr>
              <a:t>) encourages and facilitates transfer to Lehman College from four CUNY community colleges.  Aspects of BTAG include Guaranteed Admissions Agreements,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150000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Noto Sans Symbols"/>
                <a:cs typeface="Calibri" panose="020F0502020204030204" pitchFamily="34" charset="0"/>
              </a:rPr>
              <a:t>       </a:t>
            </a:r>
            <a:r>
              <a:rPr lang="en-US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Noto Sans Symbols"/>
                <a:cs typeface="Calibri" panose="020F0502020204030204" pitchFamily="34" charset="0"/>
              </a:rPr>
              <a:t>Blanket Articulation Agreements, and Program Alignment Tables. </a:t>
            </a:r>
            <a:endParaRPr lang="en-US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952719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67131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8" y="1251678"/>
            <a:ext cx="8520592" cy="360907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Day in the Life of a Community College Transfer Office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Assist students with:</a:t>
            </a:r>
          </a:p>
          <a:p>
            <a:pPr marL="1200150" lvl="2" indent="-285750" algn="l">
              <a:buSzPct val="150000"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 college search</a:t>
            </a:r>
          </a:p>
          <a:p>
            <a:pPr marL="1200150" lvl="2" indent="-285750" algn="l">
              <a:buSzPct val="150000"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 applications</a:t>
            </a:r>
          </a:p>
          <a:p>
            <a:pPr marL="1200150" lvl="2" indent="-285750" algn="l">
              <a:buSzPct val="150000"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 credit evaluations</a:t>
            </a:r>
          </a:p>
          <a:p>
            <a:pPr marL="1200150" lvl="2" indent="-285750" algn="l">
              <a:buSzPct val="150000"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Connecting students with transfer admissions counselors at four-year institutions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Manage campus events:</a:t>
            </a:r>
          </a:p>
          <a:p>
            <a:pPr marL="1200150" lvl="2" indent="-285750" algn="l">
              <a:buSzPct val="150000"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 workshops</a:t>
            </a:r>
          </a:p>
          <a:p>
            <a:pPr marL="1200150" lvl="2" indent="-285750" algn="l">
              <a:buSzPct val="150000"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 fairs</a:t>
            </a:r>
          </a:p>
          <a:p>
            <a:pPr marL="1200150" lvl="2" indent="-285750" algn="l">
              <a:buSzPct val="150000"/>
              <a:buFont typeface="Arial" panose="020B0604020202020204" pitchFamily="34" charset="0"/>
              <a:buChar char="•"/>
            </a:pP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 admissions tables</a:t>
            </a:r>
          </a:p>
          <a:p>
            <a:pPr marL="1200150" lvl="2" indent="-285750" algn="l">
              <a:buFont typeface="Arial" panose="020B0604020202020204" pitchFamily="34" charset="0"/>
              <a:buChar char="•"/>
            </a:pP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742950" lvl="1" indent="-285750" algn="l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OCC has a </a:t>
            </a:r>
            <a:r>
              <a:rPr lang="en-US" sz="16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SUNY Transfer Office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 admissions representatives</a:t>
            </a: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952719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5687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692" y="1154243"/>
            <a:ext cx="8520600" cy="311795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 Resources for Students and Counselors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Noto Sans Symbols"/>
                <a:cs typeface="Calibri" panose="020F0502020204030204" pitchFamily="34" charset="0"/>
              </a:rPr>
              <a:t>SUNY CC Summary Sheet</a:t>
            </a:r>
            <a:r>
              <a:rPr lang="en-US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Noto Sans Symbols"/>
                <a:cs typeface="Calibri" panose="020F0502020204030204" pitchFamily="34" charset="0"/>
              </a:rPr>
              <a:t>, including On-Campus Housing information</a:t>
            </a:r>
            <a:r>
              <a:rPr lang="en-US" sz="1400" dirty="0">
                <a:solidFill>
                  <a:schemeClr val="tx1"/>
                </a:solidFill>
                <a:latin typeface="Calibri" panose="020F0502020204030204" pitchFamily="34" charset="0"/>
                <a:ea typeface="Noto Sans Symbols"/>
                <a:cs typeface="Calibri" panose="020F0502020204030204" pitchFamily="34" charset="0"/>
              </a:rPr>
              <a:t> </a:t>
            </a:r>
          </a:p>
          <a:p>
            <a:pPr marL="0" marR="0" lvl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https://www.suny.edu/media/suny/content-assets/documents/summary-sheets/Admissions_qf_cc.pdf</a:t>
            </a:r>
            <a:endParaRPr lang="en-US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Noto Sans Symbols"/>
                <a:cs typeface="Calibri" panose="020F0502020204030204" pitchFamily="34" charset="0"/>
              </a:rPr>
              <a:t>SUNY Transfer Portal</a:t>
            </a:r>
            <a:endParaRPr lang="en-US" sz="1400" b="1" dirty="0">
              <a:solidFill>
                <a:schemeClr val="tx1"/>
              </a:solidFill>
              <a:latin typeface="Calibri" panose="020F0502020204030204" pitchFamily="34" charset="0"/>
              <a:ea typeface="Noto Sans Symbols"/>
              <a:cs typeface="Calibri" panose="020F0502020204030204" pitchFamily="34" charset="0"/>
            </a:endParaRPr>
          </a:p>
          <a:p>
            <a:pPr marL="0" marR="0" lvl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u="sng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4"/>
              </a:rPr>
              <a:t>https://www.suny.edu/attend/get-started/transfer-students/steps-to-transfer</a:t>
            </a:r>
            <a:endParaRPr lang="en-US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b="1" dirty="0">
              <a:solidFill>
                <a:schemeClr val="tx1"/>
              </a:solidFill>
              <a:effectLst/>
              <a:latin typeface="Calibri" panose="020F0502020204030204" pitchFamily="34" charset="0"/>
              <a:ea typeface="Noto Sans Symbols"/>
              <a:cs typeface="Calibri" panose="020F0502020204030204" pitchFamily="34" charset="0"/>
            </a:endParaRPr>
          </a:p>
          <a:p>
            <a:pPr marL="0" marR="0" lvl="0" indent="0" algn="l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4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Noto Sans Symbols"/>
                <a:cs typeface="Calibri" panose="020F0502020204030204" pitchFamily="34" charset="0"/>
              </a:rPr>
              <a:t>CUNY’s Transfer “What If”</a:t>
            </a:r>
            <a:r>
              <a:rPr lang="en-US" sz="1400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Noto Sans Symbols"/>
                <a:cs typeface="Calibri" panose="020F0502020204030204" pitchFamily="34" charset="0"/>
              </a:rPr>
              <a:t> online tool is a first step for students to begin mapping out their academic schedules.</a:t>
            </a:r>
            <a:endParaRPr lang="en-US" sz="1400" dirty="0">
              <a:solidFill>
                <a:schemeClr val="tx1"/>
              </a:solidFill>
              <a:latin typeface="Calibri" panose="020F0502020204030204" pitchFamily="34" charset="0"/>
              <a:ea typeface="Noto Sans Symbols"/>
              <a:cs typeface="Calibri" panose="020F0502020204030204" pitchFamily="34" charset="0"/>
            </a:endParaRPr>
          </a:p>
          <a:p>
            <a:pPr marL="0" lvl="0" indent="0" algn="l">
              <a:lnSpc>
                <a:spcPct val="107000"/>
              </a:lnSpc>
            </a:pPr>
            <a:r>
              <a:rPr lang="en-US" sz="1400" u="sng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  <a:hlinkClick r:id="rId5"/>
              </a:rPr>
              <a:t>https://www.cuny.edu/about/administration/offices/registrar/resources/degreeworks/#Transferwhatif</a:t>
            </a:r>
            <a:endParaRPr lang="en-US" sz="14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6822525" y="36636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66206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506544" y="1760049"/>
            <a:ext cx="6315981" cy="8953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Discussion/Q&amp;A</a:t>
            </a:r>
            <a:endParaRPr sz="4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6636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79311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437792" y="1897553"/>
            <a:ext cx="6384733" cy="854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4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Thank You!</a:t>
            </a:r>
            <a:endParaRPr sz="4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6636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84828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marR="0" algn="l">
              <a:spcBef>
                <a:spcPts val="0"/>
              </a:spcBef>
              <a:spcAft>
                <a:spcPts val="0"/>
              </a:spcAft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1004341"/>
            <a:ext cx="8520600" cy="368803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endParaRPr lang="en-US" sz="1800" b="1" i="0" dirty="0">
              <a:solidFill>
                <a:schemeClr val="tx1"/>
              </a:solidFill>
              <a:effectLst/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Setting the Stage: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Are the Questions You Would Like to Discuss 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about the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College Transfer Process? </a:t>
            </a:r>
            <a:endParaRPr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9" y="3955984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16841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1326630"/>
            <a:ext cx="8520600" cy="318540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 algn="l"/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“</a:t>
            </a:r>
            <a:r>
              <a:rPr lang="en-US" sz="1800" b="1" dirty="0"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Transfer should not be a consolation prize.”</a:t>
            </a:r>
            <a:endParaRPr lang="en-US" sz="1800" dirty="0">
              <a:solidFill>
                <a:schemeClr val="tx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Goals for Today’s Session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Provide a baseline of information about the college transfer process.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Highlight current transfer pathway programs that support student success.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Discuss how school counselors can be active participants in this process with students and college representatives.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6636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1394085"/>
            <a:ext cx="8520600" cy="311795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Agenda</a:t>
            </a:r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Highlights of the NYSACAC Student Success Project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Integral Role of Community Colleges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 Conversations at the High School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indent="-285750" algn="l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 Terminology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 Programs that Work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6636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3730381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1394085"/>
            <a:ext cx="8520600" cy="311795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Highlights of the NYSACAC Student Success Project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Four Key Questions from Transfer Students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1.  Will I gain admission to my target transfer institution?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2.  What academic credits will transfer &amp; how long will it take to graduate?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3.  How much will it cost to complete my degree?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    4.  Will I fit into my new campus community?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6636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826025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1394085"/>
            <a:ext cx="8520600" cy="311795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Highlights of the NYSACAC Student Success Project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Guiding principles of transfer pathways: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  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Early Identification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Students find their transfer destinations.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2.  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Early Involvement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Ongoing conversations between students, the community college 	and the 4-year school eliminate the unknowns. Academic roadmaps. 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	Co-advising. Peer mentors. Campus visits.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lang="en-US" sz="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3.  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Early Commitment –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Admission</a:t>
            </a: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aid guarantees.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Course registration and housing selection with rising junior class.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6636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140356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240632" y="1221698"/>
            <a:ext cx="8591668" cy="362531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indent="0"/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Integral Role of Community Colleges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What role can a community college play in a student’s postsecondary plans? Some reasons for beginning a higher ed journey at a community college.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</a:pPr>
            <a:endParaRPr lang="en-US"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Lack of clarity regarding academic interest/major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Academic preparation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Maturity/Readiness for higher education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Remaining at home or close to home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Financial concerns/Financial planning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Specific available academic/career programs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Personal/family issues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Open Enrollment</a:t>
            </a: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6636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8121741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8" y="1051115"/>
            <a:ext cx="8520600" cy="335779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 Conversations at the High School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community college feel like high school?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I live on campus?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 will I know what to take to be prepared for a 4-year college?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the 4-year college accept all my community college credits?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Will financial aid transfer to the 4-year college?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Should I stay at a community college one or two years before transferring?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Can I participate sports/music/theater at the community college? Can I be continue with these activities when I get to the 4-year college?</a:t>
            </a:r>
            <a:endParaRPr sz="1800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822525" y="3663675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10722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224852"/>
            <a:ext cx="8520600" cy="92939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Insights into the College Transfer Process: </a:t>
            </a:r>
            <a:b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en-US" sz="2800" dirty="0">
                <a:solidFill>
                  <a:srgbClr val="00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				A Primer for School Counselors</a:t>
            </a:r>
            <a:endParaRPr sz="2400"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1311639"/>
            <a:ext cx="8520600" cy="320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r>
              <a:rPr lang="en-US" sz="1800" b="1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Transfer Terminology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</a:pPr>
            <a:endParaRPr 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Articulations Agreements</a:t>
            </a:r>
          </a:p>
          <a:p>
            <a:pPr marL="285750" indent="-285750" algn="l"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Joint Admissions/Dual Admissions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Academic Roadmaps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A.A./A.S. degrees vs A.A.A./A.A.S. degrees from community colleges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Statement of Good Standing (from a student’s current institution)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Pathway Partnerships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SUNY Reverse Transfer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Phi Theta Kappa - 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3"/>
              </a:rPr>
              <a:t>https://www.ptk.org/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285750" lvl="0" indent="-285750" algn="l" rtl="0">
              <a:spcBef>
                <a:spcPts val="0"/>
              </a:spcBef>
              <a:spcAft>
                <a:spcPts val="0"/>
              </a:spcAft>
              <a:buSzPct val="100000"/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Jack Kent Cooke Foundation Transfer Scholarships – 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SzPct val="100000"/>
            </a:pP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4"/>
              </a:rPr>
              <a:t>https://www.jkcf.org/our-scholarships/undergraduate-transfer-scholarship/</a:t>
            </a:r>
            <a:r>
              <a:rPr lang="en-US" sz="1600" dirty="0">
                <a:solidFill>
                  <a:schemeClr val="tx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endParaRPr lang="en-US" sz="1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6822525" y="3997689"/>
            <a:ext cx="2009775" cy="1028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47640945"/>
      </p:ext>
    </p:extLst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CCE742A3F6D846978DB39AA9098280" ma:contentTypeVersion="13" ma:contentTypeDescription="Create a new document." ma:contentTypeScope="" ma:versionID="97cfacd9b5bb1ed11c7e2f8cbed08332">
  <xsd:schema xmlns:xsd="http://www.w3.org/2001/XMLSchema" xmlns:xs="http://www.w3.org/2001/XMLSchema" xmlns:p="http://schemas.microsoft.com/office/2006/metadata/properties" xmlns:ns3="ec4d2fbc-6e0c-4f07-b742-4750d4dc12d9" xmlns:ns4="633553b9-bcb3-4d74-9122-f3de9b3050e1" targetNamespace="http://schemas.microsoft.com/office/2006/metadata/properties" ma:root="true" ma:fieldsID="5e8dbb3815e6bc4ef9111bab28c227bb" ns3:_="" ns4:_="">
    <xsd:import namespace="ec4d2fbc-6e0c-4f07-b742-4750d4dc12d9"/>
    <xsd:import namespace="633553b9-bcb3-4d74-9122-f3de9b3050e1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DateTaken" minOccurs="0"/>
                <xsd:element ref="ns4:MediaServiceAutoTags" minOccurs="0"/>
                <xsd:element ref="ns4:MediaServiceOCR" minOccurs="0"/>
                <xsd:element ref="ns4:MediaServiceGenerationTime" minOccurs="0"/>
                <xsd:element ref="ns4:MediaServiceEventHashCode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c4d2fbc-6e0c-4f07-b742-4750d4dc12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33553b9-bcb3-4d74-9122-f3de9b3050e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6" nillable="true" ma:displayName="Tags" ma:internalName="MediaServiceAutoTags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01E5C5D1-7B9B-45DA-8187-79A6B1C23F9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380CC0E-1E10-4302-9C68-0AE4DE1C80D8}">
  <ds:schemaRefs>
    <ds:schemaRef ds:uri="http://schemas.microsoft.com/office/2006/documentManagement/types"/>
    <ds:schemaRef ds:uri="http://schemas.microsoft.com/office/2006/metadata/properties"/>
    <ds:schemaRef ds:uri="http://schemas.openxmlformats.org/package/2006/metadata/core-properties"/>
    <ds:schemaRef ds:uri="http://purl.org/dc/terms/"/>
    <ds:schemaRef ds:uri="http://www.w3.org/XML/1998/namespace"/>
    <ds:schemaRef ds:uri="http://purl.org/dc/elements/1.1/"/>
    <ds:schemaRef ds:uri="ec4d2fbc-6e0c-4f07-b742-4750d4dc12d9"/>
    <ds:schemaRef ds:uri="http://schemas.microsoft.com/office/infopath/2007/PartnerControls"/>
    <ds:schemaRef ds:uri="633553b9-bcb3-4d74-9122-f3de9b3050e1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F811E8C-E0D0-43FB-835C-FCAEAF2144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c4d2fbc-6e0c-4f07-b742-4750d4dc12d9"/>
    <ds:schemaRef ds:uri="633553b9-bcb3-4d74-9122-f3de9b3050e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2895</TotalTime>
  <Words>1135</Words>
  <Application>Microsoft Office PowerPoint</Application>
  <PresentationFormat>On-screen Show (16:9)</PresentationFormat>
  <Paragraphs>150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9" baseType="lpstr">
      <vt:lpstr>Arial</vt:lpstr>
      <vt:lpstr>Calibri</vt:lpstr>
      <vt:lpstr>Roboto</vt:lpstr>
      <vt:lpstr>Times New Roman</vt:lpstr>
      <vt:lpstr>Simple Light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  <vt:lpstr>Insights into the College Transfer Process:      A Primer for School Counselors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NYSACAC General Membership Meeting</dc:title>
  <dc:creator>NYSACAC</dc:creator>
  <cp:lastModifiedBy>Kurt Thiede</cp:lastModifiedBy>
  <cp:revision>8</cp:revision>
  <cp:lastPrinted>2021-03-23T14:28:38Z</cp:lastPrinted>
  <dcterms:modified xsi:type="dcterms:W3CDTF">2022-04-08T00:53:10Z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0x01010031CCE742A3F6D846978DB39AA9098280</vt:lpwstr>
  </property>
</Properties>
</file>